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9" r:id="rId4"/>
    <p:sldId id="267" r:id="rId5"/>
    <p:sldId id="260" r:id="rId6"/>
    <p:sldId id="288" r:id="rId7"/>
    <p:sldId id="289" r:id="rId8"/>
    <p:sldId id="290" r:id="rId9"/>
    <p:sldId id="287" r:id="rId10"/>
    <p:sldId id="261" r:id="rId11"/>
    <p:sldId id="286" r:id="rId12"/>
    <p:sldId id="262" r:id="rId13"/>
    <p:sldId id="263" r:id="rId14"/>
    <p:sldId id="291" r:id="rId15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1A1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C8307D-F5A0-4C44-A2B2-11E09BAD7F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135D4A-3A28-E248-AF94-086EB14713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D3A57-3C66-F146-836B-2EA659552D7D}" type="datetimeFigureOut">
              <a:rPr lang="en-JP" smtClean="0"/>
              <a:t>2020/04/20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B3D13-C84C-BA44-83B9-11831F74C9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91649-8444-C94B-B33F-D4D1B61287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979FE-1154-C344-9015-83F6C7A10C58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36530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43E6E-23B1-8246-A552-FF65F13B4507}" type="datetimeFigureOut">
              <a:rPr lang="en-JP" smtClean="0"/>
              <a:t>2020/04/20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9E2BA-D87E-A84D-B8DE-DCD202B2E20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5876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32636D-6C90-F949-A334-75839E1C3A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9999" y="190717"/>
            <a:ext cx="1512000" cy="14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BFD72-25F4-E142-BA3C-2DC670FAD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noProof="0"/>
              <a:t>マスター タイトルの書式設定</a:t>
            </a:r>
            <a:endParaRPr lang="ja-JP" altLang="en-JP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C708C-99DC-C048-859A-ECFAF0BDB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84CD2-C4B5-A147-B508-4CA4665B1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939A-3D07-2F42-901C-6A530DC9478A}" type="datetime1">
              <a:rPr lang="en-US" smtClean="0"/>
              <a:t>4/20/20</a:t>
            </a:fld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01D43-BEB5-5947-B5F8-0A18C53F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t>‹#›</a:t>
            </a:fld>
            <a:endParaRPr lang="en-JP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2B0ADA-0355-3D45-B85E-AE3C91CEF3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A0380-267F-594E-A680-C818A55FCF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01412" y="6181475"/>
            <a:ext cx="318917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7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E06A73-DFD8-C44A-B81E-C89F0F4D259D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E809B7-A4D6-2F45-9155-6A6C29D2D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E6AB9-22DC-2C48-9B27-7D4D9EF9D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6B838-5782-8B4A-B1D6-C484DDBF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52A593-76D6-ED48-B799-4C6DF82E1F8F}" type="datetime1">
              <a:rPr lang="en-US" smtClean="0"/>
              <a:t>4/20/20</a:t>
            </a:fld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EFE53-5679-9744-B12E-9801718F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D7784-C9E9-AE48-875A-F8F6A9FDE5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5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F4990B-366D-7B44-AE3F-404BD76FB7B6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273FC-2DE6-3C4A-85C8-0C5FBEF6B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AF7C81-4019-5D49-8349-D89F062CE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19943-A382-F84D-826E-53A3D8C9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FDDB50-91F4-D84B-8038-22A2CE6BE1A9}" type="datetime1">
              <a:rPr lang="en-US" smtClean="0"/>
              <a:t>4/20/20</a:t>
            </a:fld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70A6-8FAC-7647-AE12-CC84AF41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0E615-152E-7F44-9149-7F0C1EA47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3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2D5C52E-0E5C-384F-AAEE-F1787DC58663}"/>
              </a:ext>
            </a:extLst>
          </p:cNvPr>
          <p:cNvSpPr/>
          <p:nvPr userDrawn="1"/>
        </p:nvSpPr>
        <p:spPr>
          <a:xfrm>
            <a:off x="-8400" y="-29594"/>
            <a:ext cx="12200400" cy="181727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8EA808-93D4-8A42-B6D3-239E7B64A452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B50C6-FBC1-F142-9F4D-379E9B193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FBC28-2CC0-924A-8BD8-563B20374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8A2C0-69F4-234A-A990-9B867E311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545FAE-7A12-2949-B54B-9D8790011D8A}" type="datetime1">
              <a:rPr lang="en-US" smtClean="0"/>
              <a:t>4/20/20</a:t>
            </a:fld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54F03-11DF-1544-9654-4EAAC0684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0E4DBE-BDF2-8040-8ADC-FEAFC9DAB4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5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E7789-2ABF-6B45-81C0-44FE77CD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C7410-C804-594F-B38E-DC902A0A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E302D-CBC5-7C4A-8799-592AB9B1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399B-4E54-D244-98D4-D575EDFB44D2}" type="datetime1">
              <a:rPr lang="en-US" smtClean="0"/>
              <a:t>4/20/20</a:t>
            </a:fld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70800-4DD4-8F41-B531-DEAB4EF5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t>‹#›</a:t>
            </a:fld>
            <a:endParaRPr lang="en-JP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764C9F-CF78-584F-BB32-D3D7C1575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C2FEA0-9B50-6F40-BF36-8597A614F2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01412" y="6181475"/>
            <a:ext cx="318917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5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5D86F2-2E7B-254A-A873-844CB2A69697}"/>
              </a:ext>
            </a:extLst>
          </p:cNvPr>
          <p:cNvSpPr/>
          <p:nvPr userDrawn="1"/>
        </p:nvSpPr>
        <p:spPr>
          <a:xfrm>
            <a:off x="-8400" y="-29594"/>
            <a:ext cx="12200400" cy="181727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73F557-7F58-264D-8F78-6239F097AEB6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DBB57-454B-0B47-8A55-C355DCBB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75BA5-6C5B-C64A-A803-095D03E4A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B0B16-520A-634D-8575-2D18B4441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45084-DC80-1E45-A4E4-F7CC8DEE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07999-A529-C441-BA92-8CF209425B5D}" type="datetime1">
              <a:rPr lang="en-US" smtClean="0"/>
              <a:t>4/20/20</a:t>
            </a:fld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25293-C4A2-8044-9CDF-B2BC277FA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C0F0CF-9AF1-0A44-AD84-615032DA9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81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06A364-5374-C04E-8BA2-50C8E8E554D9}"/>
              </a:ext>
            </a:extLst>
          </p:cNvPr>
          <p:cNvSpPr/>
          <p:nvPr userDrawn="1"/>
        </p:nvSpPr>
        <p:spPr>
          <a:xfrm>
            <a:off x="-8400" y="-29594"/>
            <a:ext cx="12200400" cy="181727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B469E-EF01-CE43-AB61-509F24F0911B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D2880-F933-BD40-9677-A0DF9090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531FD-2D8D-9445-8CBD-1498297CF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90FDD-697D-1F48-A139-A890373E6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AE66C8-F909-4749-B3D4-A2C103214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E6D177-0C24-F049-90EB-FD35DDD90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0AB3B2-A4CC-C544-AA18-BAD6D559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234049-397B-2A4B-9B14-81F5D9AB3C3D}" type="datetime1">
              <a:rPr lang="en-US" smtClean="0"/>
              <a:t>4/20/20</a:t>
            </a:fld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50BE2-D29E-BD4F-AE26-4A37CF955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1CD428-9CBF-D546-9FB7-74143AD9E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5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124410-A401-B14E-AFF0-742724CCAC60}"/>
              </a:ext>
            </a:extLst>
          </p:cNvPr>
          <p:cNvSpPr/>
          <p:nvPr userDrawn="1"/>
        </p:nvSpPr>
        <p:spPr>
          <a:xfrm>
            <a:off x="-8400" y="-29594"/>
            <a:ext cx="12200400" cy="181727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F464F1-B614-374F-80B2-08E080A25553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2B276-4F97-DC4C-A787-B901C26DC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38E9E-8520-474D-AADE-637FD2AAE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491E91-2B66-A646-ABAB-9FAE02B4AC91}" type="datetime1">
              <a:rPr lang="en-US" smtClean="0"/>
              <a:t>4/20/20</a:t>
            </a:fld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1B9A4-B411-A64C-B027-65C075F28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A1510A-9216-574F-850D-C292E2131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2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4AD50D-456C-C84D-B164-367D5719D3E6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05E9B3-B63C-1749-B72F-F229220A5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BD656A-66F3-1B40-BFC8-2EBC078F4CD3}" type="datetime1">
              <a:rPr lang="en-US" smtClean="0"/>
              <a:t>4/20/20</a:t>
            </a:fld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6B4B5-CABA-CB41-BDAA-30F6CCC4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1074E0-C930-B141-A991-B3A77F5CE0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7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D9391D-9E05-4245-A676-B0D44E018648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95502-D9F9-4D46-8DB5-C2023B08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EE4A4-95F4-3F49-8654-C91393E49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702C2-8B99-6A4C-A0B3-048987916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2C5D5-7B68-C240-B7EC-D0CEFDF8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5B36F2-E773-6D46-AE3C-1B20D9CB3080}" type="datetime1">
              <a:rPr lang="en-US" smtClean="0"/>
              <a:t>4/20/20</a:t>
            </a:fld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5CDE6-A461-EE4F-B9B4-8D970416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67C01-BEED-B947-838D-A35807B9B7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8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5F6321-F2FA-DC49-9824-CAFC8CCFA241}"/>
              </a:ext>
            </a:extLst>
          </p:cNvPr>
          <p:cNvSpPr/>
          <p:nvPr userDrawn="1"/>
        </p:nvSpPr>
        <p:spPr>
          <a:xfrm>
            <a:off x="-8400" y="6214912"/>
            <a:ext cx="12200400" cy="648000"/>
          </a:xfrm>
          <a:prstGeom prst="rect">
            <a:avLst/>
          </a:prstGeom>
          <a:solidFill>
            <a:srgbClr val="1A1A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99B0E-9929-AF44-8994-EA2956982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5CE214-8C36-1145-8FC3-BD6B4DBB2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1E0A1-238B-0D4A-8EF2-C19FEDE08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E4945-097E-5E4E-AEED-77ABDDB2C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9963DD-B7E6-ED44-A129-E830F8CD5558}" type="datetime1">
              <a:rPr lang="en-US" smtClean="0"/>
              <a:t>4/20/20</a:t>
            </a:fld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79E3F-C15F-3548-9C80-FAEB01D2D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790962-CE9A-2A41-A43E-2C8FD03A0A4B}" type="slidenum">
              <a:rPr lang="en-JP" smtClean="0"/>
              <a:pPr/>
              <a:t>‹#›</a:t>
            </a:fld>
            <a:endParaRPr lang="en-JP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F4C567-0658-664A-A4A8-F79EE487D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7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E4C111-8DEA-B043-B4B3-219FB01B9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JP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BFFCD-2135-C14B-B52B-245329B8C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1EB3C-B310-104D-B01A-3FA902673B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5213D-37FD-474E-8328-358C6AA6EA3C}" type="datetime1">
              <a:rPr lang="en-US" smtClean="0"/>
              <a:t>4/20/20</a:t>
            </a:fld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1A058-3128-B94B-8774-D8485D3A0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90962-CE9A-2A41-A43E-2C8FD03A0A4B}" type="slidenum">
              <a:rPr lang="en-JP" smtClean="0"/>
              <a:t>‹#›</a:t>
            </a:fld>
            <a:endParaRPr lang="en-JP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7C4B4-C0DC-D147-BF7C-683B2FF28EA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28" y="6379283"/>
            <a:ext cx="168274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6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DeOVe2YV2I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605019-7F6E-CF47-AE2A-C5498F44B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796" y="1933982"/>
            <a:ext cx="3738407" cy="2495937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4F53732A-54DF-5A48-89A6-34C00287C4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r>
              <a:rPr lang="ja-JP" altLang="en-US"/>
              <a:t>遠隔授業</a:t>
            </a:r>
            <a:r>
              <a:rPr lang="en-US" altLang="ja-JP" dirty="0"/>
              <a:t>WG</a:t>
            </a:r>
            <a:endParaRPr kumimoji="1" lang="ja-JP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D2CB5-3A61-1743-9853-B7718432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t>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38086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5D33F5-E71A-7946-B079-09E1C2B5D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教師のワークフローの例</a:t>
            </a: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DF23C984-85CC-B547-A320-7FAD44E91217}"/>
              </a:ext>
            </a:extLst>
          </p:cNvPr>
          <p:cNvSpPr/>
          <p:nvPr/>
        </p:nvSpPr>
        <p:spPr>
          <a:xfrm>
            <a:off x="166991" y="2122000"/>
            <a:ext cx="7200000" cy="432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教材を</a:t>
            </a:r>
            <a:r>
              <a:rPr kumimoji="1" lang="en-US" altLang="ja-JP" dirty="0"/>
              <a:t>Google Drive</a:t>
            </a:r>
            <a:r>
              <a:rPr kumimoji="1" lang="ja-JP" altLang="en-US"/>
              <a:t>にアップロードする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C7998EA5-6E19-C84F-A18D-614C0CDB1339}"/>
              </a:ext>
            </a:extLst>
          </p:cNvPr>
          <p:cNvSpPr/>
          <p:nvPr/>
        </p:nvSpPr>
        <p:spPr>
          <a:xfrm>
            <a:off x="166991" y="2663640"/>
            <a:ext cx="7200000" cy="432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理解度と到達度を評価するテストを用意する</a:t>
            </a: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7CCB7B06-B3E6-5C4B-8060-95054CBECD49}"/>
              </a:ext>
            </a:extLst>
          </p:cNvPr>
          <p:cNvSpPr/>
          <p:nvPr/>
        </p:nvSpPr>
        <p:spPr>
          <a:xfrm>
            <a:off x="166991" y="3202214"/>
            <a:ext cx="7200000" cy="432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教材に取り組んでからテストの結果を提出させる課題を作成する</a:t>
            </a: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FD8F8759-ECF7-8945-827A-636898D30C4A}"/>
              </a:ext>
            </a:extLst>
          </p:cNvPr>
          <p:cNvSpPr/>
          <p:nvPr/>
        </p:nvSpPr>
        <p:spPr>
          <a:xfrm>
            <a:off x="166991" y="5353838"/>
            <a:ext cx="7200000" cy="432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採点する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213C7286-85FD-2E40-B956-2B2F50B5D8F9}"/>
              </a:ext>
            </a:extLst>
          </p:cNvPr>
          <p:cNvSpPr/>
          <p:nvPr/>
        </p:nvSpPr>
        <p:spPr>
          <a:xfrm>
            <a:off x="166991" y="3740788"/>
            <a:ext cx="7200000" cy="432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クラスに課題を告知する</a:t>
            </a: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652C26D6-C1FE-CA4E-B651-4E7BCD2A41D2}"/>
              </a:ext>
            </a:extLst>
          </p:cNvPr>
          <p:cNvSpPr/>
          <p:nvPr/>
        </p:nvSpPr>
        <p:spPr>
          <a:xfrm>
            <a:off x="166991" y="4279362"/>
            <a:ext cx="7200000" cy="432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質問や問いかけに答える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A2AF640-7A84-0245-864A-D4F1E88C33E8}"/>
              </a:ext>
            </a:extLst>
          </p:cNvPr>
          <p:cNvSpPr txBox="1"/>
          <p:nvPr/>
        </p:nvSpPr>
        <p:spPr>
          <a:xfrm>
            <a:off x="7451389" y="3233548"/>
            <a:ext cx="437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Google Apps</a:t>
            </a:r>
            <a:r>
              <a:rPr kumimoji="1" lang="ja-JP" altLang="en-US"/>
              <a:t>を使えばすべてがオンライン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71B9F3E-61FE-8846-8428-8D62DBDEFC9E}"/>
              </a:ext>
            </a:extLst>
          </p:cNvPr>
          <p:cNvSpPr txBox="1"/>
          <p:nvPr/>
        </p:nvSpPr>
        <p:spPr>
          <a:xfrm>
            <a:off x="7451389" y="269135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記入式を想定？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F98296C-7CA5-9641-9AD1-7DBD251137B4}"/>
              </a:ext>
            </a:extLst>
          </p:cNvPr>
          <p:cNvSpPr txBox="1"/>
          <p:nvPr/>
        </p:nvSpPr>
        <p:spPr>
          <a:xfrm>
            <a:off x="7451389" y="2156495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教科書の読み込みなど、指示のみでも可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DF2D478-494E-2745-9291-BB05995D7C41}"/>
              </a:ext>
            </a:extLst>
          </p:cNvPr>
          <p:cNvSpPr txBox="1"/>
          <p:nvPr/>
        </p:nvSpPr>
        <p:spPr>
          <a:xfrm>
            <a:off x="7451389" y="377573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双方向性を確保する部分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8F8BE6D-8AA3-AD41-BDA4-1B027F08879E}"/>
              </a:ext>
            </a:extLst>
          </p:cNvPr>
          <p:cNvSpPr txBox="1"/>
          <p:nvPr/>
        </p:nvSpPr>
        <p:spPr>
          <a:xfrm>
            <a:off x="7451388" y="456759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双方向性を確保する部分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6E35200-C20A-CD4F-A807-979A9950798E}"/>
              </a:ext>
            </a:extLst>
          </p:cNvPr>
          <p:cNvSpPr txBox="1"/>
          <p:nvPr/>
        </p:nvSpPr>
        <p:spPr>
          <a:xfrm>
            <a:off x="7451388" y="5353838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</a:t>
            </a:r>
            <a:r>
              <a:rPr kumimoji="1" lang="ja-JP" altLang="en-US"/>
              <a:t>に手伝って貰いたいがダイレクトに</a:t>
            </a:r>
            <a:br>
              <a:rPr kumimoji="1" lang="en-US" altLang="ja-JP" dirty="0"/>
            </a:br>
            <a:r>
              <a:rPr kumimoji="1" lang="ja-JP" altLang="en-US"/>
              <a:t>評価がフィードバックされる点に注意</a:t>
            </a:r>
            <a:endParaRPr kumimoji="1" lang="en-US" altLang="ja-JP" dirty="0"/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64B58448-90BC-DE4C-B4F7-FFA6FEF7F043}"/>
              </a:ext>
            </a:extLst>
          </p:cNvPr>
          <p:cNvSpPr/>
          <p:nvPr/>
        </p:nvSpPr>
        <p:spPr>
          <a:xfrm>
            <a:off x="166991" y="4816600"/>
            <a:ext cx="7200000" cy="43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取り組み状況を確認し、必要に応じてコンタクトをとる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3BB0465-80BE-C545-A32C-031A5355BA3C}"/>
              </a:ext>
            </a:extLst>
          </p:cNvPr>
          <p:cNvSpPr txBox="1"/>
          <p:nvPr/>
        </p:nvSpPr>
        <p:spPr>
          <a:xfrm>
            <a:off x="6907649" y="316374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FF0000"/>
                </a:solidFill>
                <a:latin typeface="KsoTouryuN" panose="02000600000000000000" pitchFamily="2" charset="-128"/>
                <a:ea typeface="KsoTouryuN" panose="02000600000000000000" pitchFamily="2" charset="-128"/>
              </a:rPr>
              <a:t>授業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AA17178-4C59-BE45-A8B1-EB87EF764D9A}"/>
              </a:ext>
            </a:extLst>
          </p:cNvPr>
          <p:cNvSpPr txBox="1"/>
          <p:nvPr/>
        </p:nvSpPr>
        <p:spPr>
          <a:xfrm>
            <a:off x="6326842" y="373560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FF0000"/>
                </a:solidFill>
                <a:latin typeface="KsoTouryuN" panose="02000600000000000000" pitchFamily="2" charset="-128"/>
                <a:ea typeface="KsoTouryuN" panose="02000600000000000000" pitchFamily="2" charset="-128"/>
              </a:rPr>
              <a:t>ストリーム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241B0E2-7E4F-764E-BE8C-D19DD4171F0B}"/>
              </a:ext>
            </a:extLst>
          </p:cNvPr>
          <p:cNvSpPr txBox="1"/>
          <p:nvPr/>
        </p:nvSpPr>
        <p:spPr>
          <a:xfrm>
            <a:off x="6326842" y="427610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FF0000"/>
                </a:solidFill>
                <a:latin typeface="KsoTouryuN" panose="02000600000000000000" pitchFamily="2" charset="-128"/>
                <a:ea typeface="KsoTouryuN" panose="02000600000000000000" pitchFamily="2" charset="-128"/>
              </a:rPr>
              <a:t>ストリーム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0C89FD2-46AC-5645-B0A5-70AE2D0A0A1A}"/>
              </a:ext>
            </a:extLst>
          </p:cNvPr>
          <p:cNvSpPr txBox="1"/>
          <p:nvPr/>
        </p:nvSpPr>
        <p:spPr>
          <a:xfrm>
            <a:off x="6506378" y="480067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FF0000"/>
                </a:solidFill>
                <a:latin typeface="KsoTouryuN" panose="02000600000000000000" pitchFamily="2" charset="-128"/>
                <a:ea typeface="KsoTouryuN" panose="02000600000000000000" pitchFamily="2" charset="-128"/>
              </a:rPr>
              <a:t>メンバー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174DFE6-4944-064C-8C2D-ED9E5082C330}"/>
              </a:ext>
            </a:extLst>
          </p:cNvPr>
          <p:cNvSpPr txBox="1"/>
          <p:nvPr/>
        </p:nvSpPr>
        <p:spPr>
          <a:xfrm>
            <a:off x="6823252" y="535383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rgbClr val="FF0000"/>
                </a:solidFill>
                <a:latin typeface="KsoTouryuN" panose="02000600000000000000" pitchFamily="2" charset="-128"/>
                <a:ea typeface="KsoTouryuN" panose="02000600000000000000" pitchFamily="2" charset="-128"/>
              </a:rPr>
              <a:t>採点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877EB6-098E-4F41-8121-502208B6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79103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5D33F5-E71A-7946-B079-09E1C2B5D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出席調査について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35821CD-818B-2C43-A841-05BE0ADCB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オンライン型</a:t>
            </a:r>
            <a:endParaRPr lang="en-JP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255BD592-5F82-2F41-930B-90D21918E0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ja-JP" altLang="en-US"/>
              <a:t>時限中の時間に期限を設定した、テスト付きの課題を用いて、出席していることを報告するテストを設ける</a:t>
            </a:r>
            <a:endParaRPr lang="en-US" altLang="ja-JP" dirty="0"/>
          </a:p>
          <a:p>
            <a:r>
              <a:rPr lang="ja-JP" altLang="en-US"/>
              <a:t>ストリームで、教師が作成した共有</a:t>
            </a:r>
            <a:r>
              <a:rPr lang="en-US" altLang="ja-JP" dirty="0"/>
              <a:t>(</a:t>
            </a:r>
            <a:r>
              <a:rPr lang="ja-JP" altLang="en-JP"/>
              <a:t>発言</a:t>
            </a:r>
            <a:r>
              <a:rPr lang="en-US" altLang="ja-JP" dirty="0"/>
              <a:t>)</a:t>
            </a:r>
            <a:r>
              <a:rPr lang="ja-JP" altLang="en-US"/>
              <a:t>に時間内のコメント追加を求める</a:t>
            </a:r>
            <a:endParaRPr lang="en-US" altLang="ja-JP" dirty="0"/>
          </a:p>
          <a:p>
            <a:r>
              <a:rPr lang="ja-JP" altLang="en-US"/>
              <a:t>当日中の発言は時刻が付記</a:t>
            </a:r>
            <a:endParaRPr lang="en-JP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E54E73F-B886-F341-91FA-F692F5BA8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ja-JP" altLang="en-US"/>
              <a:t>オンデマンド型</a:t>
            </a:r>
            <a:endParaRPr lang="en-JP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77EF5121-0912-A346-A2DE-61A0F223E80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ja-JP" altLang="en-US"/>
              <a:t>アクセスログを持たないので、課題へのアクセスの有無は管理できない</a:t>
            </a:r>
            <a:endParaRPr lang="en-US" altLang="ja-JP" dirty="0"/>
          </a:p>
          <a:p>
            <a:r>
              <a:rPr lang="ja-JP" altLang="en-US"/>
              <a:t>課題の期限内の提出を、出席とみなす</a:t>
            </a:r>
            <a:endParaRPr lang="en-JP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770E727-CF6C-7345-B24A-73BD4ECD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34618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AB30F0-0761-DC41-869F-C093F1A6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コンテンツについて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EEB008-2974-6742-8DC4-ED443FC84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/>
              <a:t>教材は</a:t>
            </a:r>
            <a:r>
              <a:rPr lang="en-US" altLang="ja-JP" dirty="0"/>
              <a:t>Google Drive</a:t>
            </a:r>
            <a:r>
              <a:rPr lang="ja-JP" altLang="en-US"/>
              <a:t>に置けるものなら、テキストファイル、プログラムコードのソース、写真、パワーポイントファイル、ワードファイル、</a:t>
            </a:r>
            <a:r>
              <a:rPr lang="en-US" altLang="ja-JP" dirty="0"/>
              <a:t>PDF</a:t>
            </a:r>
            <a:r>
              <a:rPr lang="ja-JP" altLang="en-US"/>
              <a:t>、</a:t>
            </a:r>
            <a:r>
              <a:rPr lang="en-US" altLang="ja-JP" dirty="0"/>
              <a:t>(Zoom</a:t>
            </a:r>
            <a:r>
              <a:rPr lang="ja-JP" altLang="en-US"/>
              <a:t>会議を撮影した</a:t>
            </a:r>
            <a:r>
              <a:rPr lang="en-US" altLang="ja-JP" dirty="0"/>
              <a:t>)</a:t>
            </a:r>
            <a:r>
              <a:rPr lang="ja-JP" altLang="en-US"/>
              <a:t>動画像、など共有可能です。教科書がある科目など、指示が短文であればストリームに直接、あるいは課題の説明に書き込んでもいいです。</a:t>
            </a:r>
            <a:endParaRPr lang="en-US" altLang="ja-JP" dirty="0"/>
          </a:p>
          <a:p>
            <a:r>
              <a:rPr kumimoji="1" lang="ja-JP" altLang="en-US"/>
              <a:t>テスト</a:t>
            </a:r>
            <a:r>
              <a:rPr lang="ja-JP" altLang="en-US"/>
              <a:t>付き課題のテスト</a:t>
            </a:r>
            <a:r>
              <a:rPr kumimoji="1" lang="ja-JP" altLang="en-US"/>
              <a:t>は、</a:t>
            </a:r>
            <a:r>
              <a:rPr kumimoji="1" lang="en-US" altLang="ja-JP" dirty="0"/>
              <a:t>Google Form</a:t>
            </a:r>
            <a:r>
              <a:rPr kumimoji="1" lang="ja-JP" altLang="en-US"/>
              <a:t>によって実装されています</a:t>
            </a:r>
            <a:r>
              <a:rPr lang="ja-JP" altLang="en-US"/>
              <a:t>。課題への提出ファイルは、動画でも示されているように、ファイルの種類に依存しますが、</a:t>
            </a:r>
            <a:r>
              <a:rPr lang="en-US" altLang="ja-JP" dirty="0"/>
              <a:t>Google Classroom</a:t>
            </a:r>
            <a:r>
              <a:rPr lang="ja-JP" altLang="en-US"/>
              <a:t>の中で表示して採点でき、マーキング、コメント付けが可能です。</a:t>
            </a:r>
            <a:endParaRPr kumimoji="1" lang="ja-JP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496E2-8ADE-BE46-BDB8-6B2A38E36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32032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FEBA93-A7D3-554D-8029-79DD96E6D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最後に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741149-7773-534D-B973-DA93956C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アメリカの初等中等教育で実施されている、個別の生徒へのフィードバックを重視した教育を、シンプルに実践できることを狙って</a:t>
            </a:r>
            <a:r>
              <a:rPr kumimoji="1" lang="en-US" altLang="ja-JP" dirty="0"/>
              <a:t>Google Classroom</a:t>
            </a:r>
            <a:r>
              <a:rPr kumimoji="1" lang="ja-JP" altLang="en-US"/>
              <a:t>はデザインされています。</a:t>
            </a:r>
            <a:endParaRPr kumimoji="1" lang="en-US" altLang="ja-JP" dirty="0"/>
          </a:p>
          <a:p>
            <a:r>
              <a:rPr lang="ja-JP" altLang="en-US"/>
              <a:t>使い方は、実際に教育を行う先生方によって異なっても大丈夫です。非常事態ですので、まずは無理のない使い方から始めていただくことをお勧めします。</a:t>
            </a:r>
            <a:endParaRPr lang="en-US" altLang="ja-JP" dirty="0"/>
          </a:p>
          <a:p>
            <a:r>
              <a:rPr kumimoji="1" lang="ja-JP" altLang="en-JP"/>
              <a:t>もちろん</a:t>
            </a:r>
            <a:r>
              <a:rPr kumimoji="1" lang="en-US" altLang="ja-JP" dirty="0" err="1"/>
              <a:t>WebClass</a:t>
            </a:r>
            <a:r>
              <a:rPr lang="ja-JP" altLang="en-US"/>
              <a:t>も含めて、先生方が使いやすいソリューションをご選択いただくのが良いです。</a:t>
            </a:r>
            <a:r>
              <a:rPr lang="en-US" altLang="ja-JP" dirty="0"/>
              <a:t>Google Classroom</a:t>
            </a:r>
            <a:r>
              <a:rPr lang="ja-JP" altLang="en-US"/>
              <a:t>は</a:t>
            </a:r>
            <a:r>
              <a:rPr lang="en-US" altLang="ja-JP" dirty="0"/>
              <a:t>Google</a:t>
            </a:r>
            <a:r>
              <a:rPr lang="ja-JP" altLang="en-US"/>
              <a:t>がホストしているサービスのため、同時アクセス数が増えた時に、一定の利がありそうです。</a:t>
            </a:r>
            <a:endParaRPr kumimoji="1" lang="en-US" altLang="ja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A4C9A-7886-7E43-BD18-EA9893EE8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5237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84EE6-796D-0A4B-BF29-C0A44D64B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用語について</a:t>
            </a:r>
            <a:endParaRPr lang="en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401F9-EE6C-E942-A793-36682F6C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14</a:t>
            </a:fld>
            <a:endParaRPr lang="en-JP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32A0B6A-C0C4-F64F-8DD6-9C8995F02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818923"/>
              </p:ext>
            </p:extLst>
          </p:nvPr>
        </p:nvGraphicFramePr>
        <p:xfrm>
          <a:off x="2667000" y="2027079"/>
          <a:ext cx="6858000" cy="399288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9239047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69280226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319948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1">
                          <a:effectLst/>
                          <a:latin typeface="inherit"/>
                        </a:rPr>
                        <a:t>英語サイトでの用語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b="1" dirty="0">
                          <a:effectLst/>
                          <a:latin typeface="inherit"/>
                        </a:rPr>
                        <a:t>Google</a:t>
                      </a:r>
                      <a:r>
                        <a:rPr lang="ja-JP" altLang="en-US" b="1">
                          <a:effectLst/>
                          <a:latin typeface="inherit"/>
                        </a:rPr>
                        <a:t>による翻訳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1">
                          <a:effectLst/>
                          <a:latin typeface="inherit"/>
                        </a:rPr>
                        <a:t>他の翻訳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708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0">
                          <a:effectLst/>
                          <a:latin typeface="inherit"/>
                        </a:rPr>
                        <a:t>Class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0">
                          <a:effectLst/>
                          <a:latin typeface="inherit"/>
                        </a:rPr>
                        <a:t>クラス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0">
                          <a:effectLst/>
                          <a:latin typeface="inherit"/>
                        </a:rPr>
                        <a:t>科目</a:t>
                      </a:r>
                      <a:r>
                        <a:rPr lang="en-US" altLang="ja-JP" b="0">
                          <a:effectLst/>
                          <a:latin typeface="inherit"/>
                        </a:rPr>
                        <a:t>, </a:t>
                      </a:r>
                      <a:r>
                        <a:rPr lang="ja-JP" altLang="en-US" b="0">
                          <a:effectLst/>
                          <a:latin typeface="inherit"/>
                        </a:rPr>
                        <a:t>クラス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591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0">
                          <a:effectLst/>
                          <a:latin typeface="inherit"/>
                        </a:rPr>
                        <a:t>Stream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0">
                          <a:effectLst/>
                          <a:latin typeface="inherit"/>
                        </a:rPr>
                        <a:t>ストリーム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JP" b="0"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852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0">
                          <a:effectLst/>
                          <a:latin typeface="inherit"/>
                        </a:rPr>
                        <a:t>Student(s)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0">
                          <a:effectLst/>
                          <a:latin typeface="inherit"/>
                        </a:rPr>
                        <a:t>生徒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0">
                          <a:effectLst/>
                          <a:latin typeface="inherit"/>
                        </a:rPr>
                        <a:t>学生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170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0">
                          <a:effectLst/>
                          <a:latin typeface="inherit"/>
                        </a:rPr>
                        <a:t>Classwork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0">
                          <a:effectLst/>
                          <a:latin typeface="inherit"/>
                        </a:rPr>
                        <a:t>授業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0">
                          <a:effectLst/>
                          <a:latin typeface="inherit"/>
                        </a:rPr>
                        <a:t>授業</a:t>
                      </a:r>
                      <a:r>
                        <a:rPr lang="en-US" altLang="ja-JP" b="0">
                          <a:effectLst/>
                          <a:latin typeface="inherit"/>
                        </a:rPr>
                        <a:t>, </a:t>
                      </a:r>
                      <a:r>
                        <a:rPr lang="ja-JP" altLang="en-US" b="0">
                          <a:effectLst/>
                          <a:latin typeface="inherit"/>
                        </a:rPr>
                        <a:t>課題</a:t>
                      </a:r>
                      <a:r>
                        <a:rPr lang="en-US" altLang="ja-JP" b="0">
                          <a:effectLst/>
                          <a:latin typeface="inherit"/>
                        </a:rPr>
                        <a:t>, </a:t>
                      </a:r>
                      <a:r>
                        <a:rPr lang="ja-JP" altLang="en-US" b="0">
                          <a:effectLst/>
                          <a:latin typeface="inherit"/>
                        </a:rPr>
                        <a:t>講義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609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0">
                          <a:effectLst/>
                          <a:latin typeface="inherit"/>
                        </a:rPr>
                        <a:t>Assignment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0">
                          <a:effectLst/>
                          <a:latin typeface="inherit"/>
                        </a:rPr>
                        <a:t>課題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0">
                          <a:effectLst/>
                          <a:latin typeface="inherit"/>
                        </a:rPr>
                        <a:t>宿題</a:t>
                      </a:r>
                      <a:r>
                        <a:rPr lang="en-US" altLang="ja-JP" b="0">
                          <a:effectLst/>
                          <a:latin typeface="inherit"/>
                        </a:rPr>
                        <a:t>, </a:t>
                      </a:r>
                      <a:r>
                        <a:rPr lang="ja-JP" altLang="en-US" b="0">
                          <a:effectLst/>
                          <a:latin typeface="inherit"/>
                        </a:rPr>
                        <a:t>レポート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275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0">
                          <a:effectLst/>
                          <a:latin typeface="inherit"/>
                        </a:rPr>
                        <a:t>Quiz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0">
                          <a:effectLst/>
                          <a:latin typeface="inherit"/>
                        </a:rPr>
                        <a:t>テスト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0">
                          <a:effectLst/>
                          <a:latin typeface="inherit"/>
                        </a:rPr>
                        <a:t>小テスト</a:t>
                      </a:r>
                      <a:r>
                        <a:rPr lang="en-US" altLang="ja-JP" b="0">
                          <a:effectLst/>
                          <a:latin typeface="inherit"/>
                        </a:rPr>
                        <a:t>, </a:t>
                      </a:r>
                      <a:r>
                        <a:rPr lang="ja-JP" altLang="en-US" b="0">
                          <a:effectLst/>
                          <a:latin typeface="inherit"/>
                        </a:rPr>
                        <a:t>授業内テスト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32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0">
                          <a:effectLst/>
                          <a:latin typeface="inherit"/>
                        </a:rPr>
                        <a:t>People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0">
                          <a:effectLst/>
                          <a:latin typeface="inherit"/>
                        </a:rPr>
                        <a:t>メンバー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ja-JP" altLang="en-US" b="0">
                          <a:effectLst/>
                          <a:latin typeface="inherit"/>
                        </a:rPr>
                        <a:t>受講者</a:t>
                      </a:r>
                      <a:r>
                        <a:rPr lang="en-US" altLang="ja-JP" b="0" dirty="0">
                          <a:effectLst/>
                          <a:latin typeface="inherit"/>
                        </a:rPr>
                        <a:t>, </a:t>
                      </a:r>
                      <a:r>
                        <a:rPr lang="ja-JP" altLang="en-US" b="0">
                          <a:effectLst/>
                          <a:latin typeface="inherit"/>
                        </a:rPr>
                        <a:t>履修者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24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1617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6241E4-3900-1344-A964-F9D3695C7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Google Classroom</a:t>
            </a:r>
            <a:r>
              <a:rPr kumimoji="1" lang="ja-JP" altLang="en-US"/>
              <a:t>とは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0B22BA9-32D2-CE41-809A-E4483EF1E98A}"/>
              </a:ext>
            </a:extLst>
          </p:cNvPr>
          <p:cNvSpPr txBox="1"/>
          <p:nvPr/>
        </p:nvSpPr>
        <p:spPr>
          <a:xfrm>
            <a:off x="9101154" y="5807631"/>
            <a:ext cx="309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 movie on YouTube by Google</a:t>
            </a:r>
            <a:endParaRPr kumimoji="1" lang="ja-JP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D5B5A9-92F1-524A-AB7A-50CF9D5A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2</a:t>
            </a:fld>
            <a:endParaRPr lang="en-JP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DE1F23-9DA6-8C44-8BFA-A270DA0F2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youtu.be</a:t>
            </a:r>
            <a:r>
              <a:rPr lang="en-US" dirty="0">
                <a:hlinkClick r:id="rId2"/>
              </a:rPr>
              <a:t>/DeOVe2YV2Io</a:t>
            </a:r>
            <a:endParaRPr lang="en-JP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3F52F9-D174-3F4B-B80B-AA1327F297C7}"/>
              </a:ext>
            </a:extLst>
          </p:cNvPr>
          <p:cNvSpPr txBox="1"/>
          <p:nvPr/>
        </p:nvSpPr>
        <p:spPr>
          <a:xfrm>
            <a:off x="4157007" y="2548646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まずはこちらの動画をご覧ください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802893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16A316-8535-C641-8E7B-A4D6572C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前の動画の要点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DF6EAD-5C50-2548-B46D-88FCA24B3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Google</a:t>
            </a:r>
            <a:r>
              <a:rPr kumimoji="1" lang="ja-JP" altLang="en-US"/>
              <a:t>によるユーザ認証を受けた、学生は６文字のコードでクラスに参加できる</a:t>
            </a:r>
            <a:endParaRPr kumimoji="1" lang="en-US" altLang="ja-JP" dirty="0"/>
          </a:p>
          <a:p>
            <a:r>
              <a:rPr lang="ja-JP" altLang="en-US"/>
              <a:t>パソコンのみでなく、スマホやタブレットからも利用できる（教員も生徒</a:t>
            </a:r>
            <a:r>
              <a:rPr lang="ja-JP" altLang="en-JP"/>
              <a:t>も</a:t>
            </a:r>
            <a:r>
              <a:rPr lang="ja-JP" altLang="en-US"/>
              <a:t>）</a:t>
            </a:r>
            <a:endParaRPr lang="en-US" altLang="ja-JP" dirty="0"/>
          </a:p>
          <a:p>
            <a:r>
              <a:rPr lang="ja-JP" altLang="en-US"/>
              <a:t>生徒</a:t>
            </a:r>
            <a:r>
              <a:rPr kumimoji="1" lang="ja-JP" altLang="en-US"/>
              <a:t>とのコミュニケーションはストリームに集約させている</a:t>
            </a:r>
            <a:endParaRPr kumimoji="1" lang="en-US" altLang="ja-JP" dirty="0"/>
          </a:p>
          <a:p>
            <a:r>
              <a:rPr lang="ja-JP" altLang="en-US"/>
              <a:t>教材の提供、課題の提出や評価は授業に集約させている</a:t>
            </a:r>
            <a:endParaRPr kumimoji="1" lang="en-US" altLang="ja-JP" dirty="0"/>
          </a:p>
          <a:p>
            <a:r>
              <a:rPr lang="ja-JP" altLang="en-US"/>
              <a:t>課題には関連する教材のファイル、</a:t>
            </a:r>
            <a:r>
              <a:rPr lang="en-US" altLang="ja-JP" dirty="0"/>
              <a:t>URL</a:t>
            </a:r>
            <a:r>
              <a:rPr lang="ja-JP" altLang="en-US"/>
              <a:t>リンク等を添付できる</a:t>
            </a:r>
            <a:endParaRPr lang="en-US" altLang="ja-JP" dirty="0"/>
          </a:p>
          <a:p>
            <a:r>
              <a:rPr kumimoji="1" lang="ja-JP" altLang="en-US"/>
              <a:t>提出課題の採点作業はシンプル（コメント文は再利用可能）</a:t>
            </a:r>
            <a:endParaRPr kumimoji="1" lang="en-US" altLang="ja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60276-9599-2346-8E72-01379025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9318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819EC2-EC85-3346-940C-0BB8F826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インタフェース</a:t>
            </a:r>
            <a:r>
              <a:rPr kumimoji="1" lang="ja-JP" altLang="en-US"/>
              <a:t>はシンプル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DCF3C73-C4C5-E643-8985-E6DDCA244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825625"/>
            <a:ext cx="6741450" cy="435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F4E33C-04BE-504E-AEE8-0C92D94C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99698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6C3886-BBE4-864E-9BBE-447852630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ワークフローの要素は４つのみ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ACE173-AAEF-F04A-AC1D-9157E6B3C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b="1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ストリーム</a:t>
            </a:r>
            <a:r>
              <a:rPr kumimoji="1" lang="ja-JP" altLang="en-US" b="1">
                <a:latin typeface="Yu Gothic" panose="020B0400000000000000" pitchFamily="34" charset="-128"/>
                <a:ea typeface="Yu Gothic" panose="020B0400000000000000" pitchFamily="34" charset="-128"/>
              </a:rPr>
              <a:t>ページ</a:t>
            </a:r>
            <a:br>
              <a:rPr kumimoji="1" lang="en-US" altLang="ja-JP" dirty="0"/>
            </a:br>
            <a:r>
              <a:rPr kumimoji="1" lang="ja-JP" altLang="en-US"/>
              <a:t>クラスとやりとりをする画面</a:t>
            </a:r>
            <a:br>
              <a:rPr kumimoji="1" lang="en-US" altLang="ja-JP" dirty="0"/>
            </a:br>
            <a:r>
              <a:rPr kumimoji="1" lang="ja-JP" altLang="en-US"/>
              <a:t>お知らせ（即時</a:t>
            </a:r>
            <a:r>
              <a:rPr kumimoji="1" lang="en-US" altLang="ja-JP" dirty="0"/>
              <a:t>/</a:t>
            </a:r>
            <a:r>
              <a:rPr kumimoji="1" lang="ja-JP" altLang="en-US"/>
              <a:t>スケジュール設定）、生徒の投稿への返信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>
                <a:solidFill>
                  <a:schemeClr val="accent5"/>
                </a:solidFill>
              </a:rPr>
              <a:t>授業</a:t>
            </a:r>
            <a:r>
              <a:rPr lang="ja-JP" altLang="en-US"/>
              <a:t>ページ</a:t>
            </a:r>
            <a:br>
              <a:rPr lang="en-US" altLang="ja-JP" dirty="0"/>
            </a:br>
            <a:r>
              <a:rPr lang="ja-JP" altLang="en-US"/>
              <a:t>クラスに課題を出題する画面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>
                <a:solidFill>
                  <a:schemeClr val="accent4"/>
                </a:solidFill>
              </a:rPr>
              <a:t>メンバー</a:t>
            </a:r>
            <a:r>
              <a:rPr kumimoji="1" lang="ja-JP" altLang="en-US"/>
              <a:t>ページ</a:t>
            </a:r>
            <a:br>
              <a:rPr kumimoji="1" lang="en-US" altLang="ja-JP" dirty="0"/>
            </a:br>
            <a:r>
              <a:rPr kumimoji="1" lang="ja-JP" altLang="en-US"/>
              <a:t>生徒の進捗状況を確認する画面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>
                <a:solidFill>
                  <a:schemeClr val="accent2"/>
                </a:solidFill>
              </a:rPr>
              <a:t>採点</a:t>
            </a:r>
            <a:r>
              <a:rPr lang="ja-JP" altLang="en-US"/>
              <a:t>ページ</a:t>
            </a:r>
            <a:br>
              <a:rPr lang="en-US" altLang="ja-JP" dirty="0"/>
            </a:br>
            <a:r>
              <a:rPr lang="ja-JP" altLang="en-US"/>
              <a:t>提出課題を採点する画面</a:t>
            </a:r>
            <a:endParaRPr lang="en-US" altLang="ja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59229-2A7F-E64F-B423-A990DE15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5</a:t>
            </a:fld>
            <a:endParaRPr lang="en-JP"/>
          </a:p>
        </p:txBody>
      </p:sp>
      <p:pic>
        <p:nvPicPr>
          <p:cNvPr id="6" name="コンテンツ プレースホルダー 3">
            <a:extLst>
              <a:ext uri="{FF2B5EF4-FFF2-40B4-BE49-F238E27FC236}">
                <a16:creationId xmlns:a16="http://schemas.microsoft.com/office/drawing/2014/main" id="{8139C689-3D7D-204E-99B0-1909DFCF50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234" y="3386657"/>
            <a:ext cx="446193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3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6C3886-BBE4-864E-9BBE-447852630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ワークフローの要素は４つのみ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ACE173-AAEF-F04A-AC1D-9157E6B3C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>
                <a:solidFill>
                  <a:srgbClr val="00B050"/>
                </a:solidFill>
              </a:rPr>
              <a:t>ストリーム</a:t>
            </a:r>
            <a:r>
              <a:rPr kumimoji="1" lang="ja-JP" altLang="en-US"/>
              <a:t>ページ</a:t>
            </a:r>
            <a:br>
              <a:rPr kumimoji="1" lang="en-US" altLang="ja-JP" dirty="0"/>
            </a:br>
            <a:r>
              <a:rPr kumimoji="1" lang="ja-JP" altLang="en-US"/>
              <a:t>クラスとやりとりをする画面</a:t>
            </a:r>
            <a:br>
              <a:rPr kumimoji="1" lang="en-US" altLang="ja-JP" dirty="0"/>
            </a:br>
            <a:r>
              <a:rPr kumimoji="1" lang="ja-JP" altLang="en-US"/>
              <a:t>お知らせ（即時</a:t>
            </a:r>
            <a:r>
              <a:rPr kumimoji="1" lang="en-US" altLang="ja-JP" dirty="0"/>
              <a:t>/</a:t>
            </a:r>
            <a:r>
              <a:rPr kumimoji="1" lang="ja-JP" altLang="en-US"/>
              <a:t>スケジュール設定）、生徒の投稿への返信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b="1">
                <a:solidFill>
                  <a:schemeClr val="accent5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授業</a:t>
            </a:r>
            <a:r>
              <a:rPr lang="ja-JP" altLang="en-US" b="1">
                <a:latin typeface="Yu Gothic" panose="020B0400000000000000" pitchFamily="34" charset="-128"/>
                <a:ea typeface="Yu Gothic" panose="020B0400000000000000" pitchFamily="34" charset="-128"/>
              </a:rPr>
              <a:t>ページ</a:t>
            </a:r>
            <a:br>
              <a:rPr lang="en-US" altLang="ja-JP" dirty="0"/>
            </a:br>
            <a:r>
              <a:rPr lang="ja-JP" altLang="en-US"/>
              <a:t>クラスに課題を出題する画面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>
                <a:solidFill>
                  <a:schemeClr val="accent4"/>
                </a:solidFill>
              </a:rPr>
              <a:t>メンバー</a:t>
            </a:r>
            <a:r>
              <a:rPr kumimoji="1" lang="ja-JP" altLang="en-US"/>
              <a:t>ページ</a:t>
            </a:r>
            <a:br>
              <a:rPr kumimoji="1" lang="en-US" altLang="ja-JP" dirty="0"/>
            </a:br>
            <a:r>
              <a:rPr kumimoji="1" lang="ja-JP" altLang="en-US"/>
              <a:t>生徒の進捗状況を確認する画面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>
                <a:solidFill>
                  <a:schemeClr val="accent2"/>
                </a:solidFill>
              </a:rPr>
              <a:t>採点</a:t>
            </a:r>
            <a:r>
              <a:rPr lang="ja-JP" altLang="en-US"/>
              <a:t>ページ</a:t>
            </a:r>
            <a:br>
              <a:rPr lang="en-US" altLang="ja-JP" dirty="0"/>
            </a:br>
            <a:r>
              <a:rPr lang="ja-JP" altLang="en-US"/>
              <a:t>提出課題を採点する画面</a:t>
            </a:r>
            <a:endParaRPr lang="en-US" altLang="ja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59229-2A7F-E64F-B423-A990DE15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6</a:t>
            </a:fld>
            <a:endParaRPr lang="en-JP"/>
          </a:p>
        </p:txBody>
      </p:sp>
      <p:pic>
        <p:nvPicPr>
          <p:cNvPr id="8" name="コンテンツ プレースホルダー 3">
            <a:extLst>
              <a:ext uri="{FF2B5EF4-FFF2-40B4-BE49-F238E27FC236}">
                <a16:creationId xmlns:a16="http://schemas.microsoft.com/office/drawing/2014/main" id="{0CD3F33B-8DF0-4743-87F9-2A7AC79767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234" y="3386657"/>
            <a:ext cx="446193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29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6C3886-BBE4-864E-9BBE-447852630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ワークフローの要素は４つのみ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ACE173-AAEF-F04A-AC1D-9157E6B3C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>
                <a:solidFill>
                  <a:srgbClr val="00B050"/>
                </a:solidFill>
              </a:rPr>
              <a:t>ストリーム</a:t>
            </a:r>
            <a:r>
              <a:rPr kumimoji="1" lang="ja-JP" altLang="en-US"/>
              <a:t>ページ</a:t>
            </a:r>
            <a:br>
              <a:rPr kumimoji="1" lang="en-US" altLang="ja-JP" dirty="0"/>
            </a:br>
            <a:r>
              <a:rPr kumimoji="1" lang="ja-JP" altLang="en-US"/>
              <a:t>クラスとやりとりをする画面</a:t>
            </a:r>
            <a:br>
              <a:rPr kumimoji="1" lang="en-US" altLang="ja-JP" dirty="0"/>
            </a:br>
            <a:r>
              <a:rPr kumimoji="1" lang="ja-JP" altLang="en-US"/>
              <a:t>お知らせ（即時</a:t>
            </a:r>
            <a:r>
              <a:rPr kumimoji="1" lang="en-US" altLang="ja-JP" dirty="0"/>
              <a:t>/</a:t>
            </a:r>
            <a:r>
              <a:rPr kumimoji="1" lang="ja-JP" altLang="en-US"/>
              <a:t>スケジュール設定）、生徒の投稿への返信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>
                <a:solidFill>
                  <a:schemeClr val="accent5"/>
                </a:solidFill>
              </a:rPr>
              <a:t>授業</a:t>
            </a:r>
            <a:r>
              <a:rPr lang="ja-JP" altLang="en-US"/>
              <a:t>ページ</a:t>
            </a:r>
            <a:br>
              <a:rPr lang="en-US" altLang="ja-JP" dirty="0"/>
            </a:br>
            <a:r>
              <a:rPr lang="ja-JP" altLang="en-US"/>
              <a:t>クラスに課題を出題する画面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b="1">
                <a:solidFill>
                  <a:schemeClr val="accent4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メンバー</a:t>
            </a:r>
            <a:r>
              <a:rPr kumimoji="1" lang="ja-JP" altLang="en-US" b="1">
                <a:latin typeface="Yu Gothic" panose="020B0400000000000000" pitchFamily="34" charset="-128"/>
                <a:ea typeface="Yu Gothic" panose="020B0400000000000000" pitchFamily="34" charset="-128"/>
              </a:rPr>
              <a:t>ページ</a:t>
            </a:r>
            <a:br>
              <a:rPr kumimoji="1" lang="en-US" altLang="ja-JP" dirty="0"/>
            </a:br>
            <a:r>
              <a:rPr kumimoji="1" lang="ja-JP" altLang="en-US"/>
              <a:t>生徒の進捗状況を確認する画面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>
                <a:solidFill>
                  <a:schemeClr val="accent2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採点</a:t>
            </a:r>
            <a:r>
              <a:rPr lang="ja-JP" altLang="en-US">
                <a:latin typeface="Yu Gothic" panose="020B0400000000000000" pitchFamily="34" charset="-128"/>
                <a:ea typeface="Yu Gothic" panose="020B0400000000000000" pitchFamily="34" charset="-128"/>
              </a:rPr>
              <a:t>ページ</a:t>
            </a:r>
            <a:br>
              <a:rPr lang="en-US" altLang="ja-JP" dirty="0"/>
            </a:br>
            <a:r>
              <a:rPr lang="ja-JP" altLang="en-US"/>
              <a:t>提出課題を採点する画面</a:t>
            </a:r>
            <a:endParaRPr lang="en-US" altLang="ja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59229-2A7F-E64F-B423-A990DE15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7</a:t>
            </a:fld>
            <a:endParaRPr lang="en-JP"/>
          </a:p>
        </p:txBody>
      </p:sp>
      <p:pic>
        <p:nvPicPr>
          <p:cNvPr id="7" name="コンテンツ プレースホルダー 3">
            <a:extLst>
              <a:ext uri="{FF2B5EF4-FFF2-40B4-BE49-F238E27FC236}">
                <a16:creationId xmlns:a16="http://schemas.microsoft.com/office/drawing/2014/main" id="{81608F07-FBDD-094D-B5C8-769C17D04B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234" y="3386657"/>
            <a:ext cx="446193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37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6C3886-BBE4-864E-9BBE-447852630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ワークフローの要素は４つのみ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ACE173-AAEF-F04A-AC1D-9157E6B3C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>
                <a:solidFill>
                  <a:srgbClr val="00B050"/>
                </a:solidFill>
              </a:rPr>
              <a:t>ストリーム</a:t>
            </a:r>
            <a:r>
              <a:rPr kumimoji="1" lang="ja-JP" altLang="en-US"/>
              <a:t>ページ</a:t>
            </a:r>
            <a:br>
              <a:rPr kumimoji="1" lang="en-US" altLang="ja-JP" dirty="0"/>
            </a:br>
            <a:r>
              <a:rPr kumimoji="1" lang="ja-JP" altLang="en-US"/>
              <a:t>クラスとやりとりをする画面</a:t>
            </a:r>
            <a:br>
              <a:rPr kumimoji="1" lang="en-US" altLang="ja-JP" dirty="0"/>
            </a:br>
            <a:r>
              <a:rPr kumimoji="1" lang="ja-JP" altLang="en-US"/>
              <a:t>お知らせ（即時</a:t>
            </a:r>
            <a:r>
              <a:rPr kumimoji="1" lang="en-US" altLang="ja-JP" dirty="0"/>
              <a:t>/</a:t>
            </a:r>
            <a:r>
              <a:rPr kumimoji="1" lang="ja-JP" altLang="en-US"/>
              <a:t>スケジュール設定）、生徒の投稿への返信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>
                <a:solidFill>
                  <a:schemeClr val="accent5"/>
                </a:solidFill>
              </a:rPr>
              <a:t>授業</a:t>
            </a:r>
            <a:r>
              <a:rPr lang="ja-JP" altLang="en-US"/>
              <a:t>ページ</a:t>
            </a:r>
            <a:br>
              <a:rPr lang="en-US" altLang="ja-JP" dirty="0"/>
            </a:br>
            <a:r>
              <a:rPr lang="ja-JP" altLang="en-US"/>
              <a:t>クラスに課題を出題する画面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>
                <a:solidFill>
                  <a:schemeClr val="accent4"/>
                </a:solidFill>
              </a:rPr>
              <a:t>メンバー</a:t>
            </a:r>
            <a:r>
              <a:rPr kumimoji="1" lang="ja-JP" altLang="en-US"/>
              <a:t>ページ</a:t>
            </a:r>
            <a:br>
              <a:rPr kumimoji="1" lang="en-US" altLang="ja-JP" dirty="0"/>
            </a:br>
            <a:r>
              <a:rPr kumimoji="1" lang="ja-JP" altLang="en-US"/>
              <a:t>生徒の進捗状況を確認する画面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b="1">
                <a:solidFill>
                  <a:schemeClr val="accent2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採点</a:t>
            </a:r>
            <a:r>
              <a:rPr lang="ja-JP" altLang="en-US" b="1">
                <a:latin typeface="Yu Gothic" panose="020B0400000000000000" pitchFamily="34" charset="-128"/>
                <a:ea typeface="Yu Gothic" panose="020B0400000000000000" pitchFamily="34" charset="-128"/>
              </a:rPr>
              <a:t>ページ</a:t>
            </a:r>
            <a:br>
              <a:rPr lang="en-US" altLang="ja-JP" dirty="0"/>
            </a:br>
            <a:r>
              <a:rPr lang="ja-JP" altLang="en-US"/>
              <a:t>提出課題を採点する画面</a:t>
            </a:r>
            <a:endParaRPr lang="en-US" altLang="ja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59229-2A7F-E64F-B423-A990DE15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8</a:t>
            </a:fld>
            <a:endParaRPr lang="en-JP"/>
          </a:p>
        </p:txBody>
      </p:sp>
      <p:pic>
        <p:nvPicPr>
          <p:cNvPr id="7" name="コンテンツ プレースホルダー 3">
            <a:extLst>
              <a:ext uri="{FF2B5EF4-FFF2-40B4-BE49-F238E27FC236}">
                <a16:creationId xmlns:a16="http://schemas.microsoft.com/office/drawing/2014/main" id="{29337A48-0ED9-1B4A-BA35-F8794C45E1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234" y="3386657"/>
            <a:ext cx="446193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9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6C3886-BBE4-864E-9BBE-447852630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生徒のには３つのみ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ACE173-AAEF-F04A-AC1D-9157E6B3C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>
                <a:solidFill>
                  <a:srgbClr val="00B050"/>
                </a:solidFill>
              </a:rPr>
              <a:t>ストリーム</a:t>
            </a:r>
            <a:r>
              <a:rPr kumimoji="1" lang="ja-JP" altLang="en-US"/>
              <a:t>ページ</a:t>
            </a:r>
            <a:br>
              <a:rPr kumimoji="1" lang="en-US" altLang="ja-JP" dirty="0"/>
            </a:br>
            <a:r>
              <a:rPr kumimoji="1" lang="ja-JP" altLang="en-US"/>
              <a:t>教師やクラスとやりとりをする画面</a:t>
            </a:r>
            <a:br>
              <a:rPr kumimoji="1" lang="en-US" altLang="ja-JP" dirty="0"/>
            </a:br>
            <a:r>
              <a:rPr lang="ja-JP" altLang="en-US"/>
              <a:t>生徒の投稿はコメントも含めて即時のみ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>
                <a:solidFill>
                  <a:schemeClr val="accent5"/>
                </a:solidFill>
              </a:rPr>
              <a:t>授業</a:t>
            </a:r>
            <a:r>
              <a:rPr lang="ja-JP" altLang="en-US"/>
              <a:t>ページ</a:t>
            </a:r>
            <a:br>
              <a:rPr lang="en-US" altLang="ja-JP" dirty="0"/>
            </a:br>
            <a:r>
              <a:rPr lang="ja-JP" altLang="en-US"/>
              <a:t>課された課題への取り組み状況を確認できる画面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>
                <a:solidFill>
                  <a:schemeClr val="accent4"/>
                </a:solidFill>
              </a:rPr>
              <a:t>メンバー</a:t>
            </a:r>
            <a:r>
              <a:rPr kumimoji="1" lang="ja-JP" altLang="en-US"/>
              <a:t>ページ</a:t>
            </a:r>
            <a:br>
              <a:rPr kumimoji="1" lang="en-US" altLang="ja-JP" dirty="0"/>
            </a:br>
            <a:r>
              <a:rPr kumimoji="1" lang="ja-JP" altLang="en-US"/>
              <a:t>先生が誰かを確認する画面</a:t>
            </a:r>
            <a:endParaRPr kumimoji="1" lang="en-US" altLang="ja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7C4C5-F195-994C-B3F3-95A3D212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90962-CE9A-2A41-A43E-2C8FD03A0A4B}" type="slidenum">
              <a:rPr lang="en-JP" smtClean="0"/>
              <a:pPr/>
              <a:t>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075699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EC School Color 2020 (16x9)" id="{A7207A59-294D-8042-8274-D98CA16AB87D}" vid="{845ABB0A-82FD-0540-8F83-2703E20DAE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テーマ</Template>
  <TotalTime>157</TotalTime>
  <Words>900</Words>
  <Application>Microsoft Macintosh PowerPoint</Application>
  <PresentationFormat>Widescreen</PresentationFormat>
  <Paragraphs>110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inherit</vt:lpstr>
      <vt:lpstr>KsoTouryuN</vt:lpstr>
      <vt:lpstr>Yu Gothic</vt:lpstr>
      <vt:lpstr>Arial</vt:lpstr>
      <vt:lpstr>Calibri</vt:lpstr>
      <vt:lpstr>Calibri Light</vt:lpstr>
      <vt:lpstr>Office テーマ</vt:lpstr>
      <vt:lpstr>PowerPoint Presentation</vt:lpstr>
      <vt:lpstr>Google Classroomとは</vt:lpstr>
      <vt:lpstr>前の動画の要点</vt:lpstr>
      <vt:lpstr>インタフェースはシンプル</vt:lpstr>
      <vt:lpstr>ワークフローの要素は４つのみ</vt:lpstr>
      <vt:lpstr>ワークフローの要素は４つのみ</vt:lpstr>
      <vt:lpstr>ワークフローの要素は４つのみ</vt:lpstr>
      <vt:lpstr>ワークフローの要素は４つのみ</vt:lpstr>
      <vt:lpstr>生徒のには３つのみ</vt:lpstr>
      <vt:lpstr>教師のワークフローの例</vt:lpstr>
      <vt:lpstr>出席調査について</vt:lpstr>
      <vt:lpstr>コンテンツについて</vt:lpstr>
      <vt:lpstr>最後に</vt:lpstr>
      <vt:lpstr>用語について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Google Classroom</dc:title>
  <dc:creator>Microsoft Office User</dc:creator>
  <cp:lastModifiedBy>Microsoft Office User</cp:lastModifiedBy>
  <cp:revision>41</cp:revision>
  <dcterms:created xsi:type="dcterms:W3CDTF">2020-04-14T23:57:24Z</dcterms:created>
  <dcterms:modified xsi:type="dcterms:W3CDTF">2020-04-20T11:36:45Z</dcterms:modified>
</cp:coreProperties>
</file>