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56" r:id="rId2"/>
    <p:sldId id="298" r:id="rId3"/>
    <p:sldId id="299" r:id="rId4"/>
    <p:sldId id="291" r:id="rId5"/>
    <p:sldId id="257" r:id="rId6"/>
    <p:sldId id="259" r:id="rId7"/>
    <p:sldId id="267" r:id="rId8"/>
    <p:sldId id="260" r:id="rId9"/>
    <p:sldId id="310" r:id="rId10"/>
    <p:sldId id="288" r:id="rId11"/>
    <p:sldId id="314" r:id="rId12"/>
    <p:sldId id="289" r:id="rId13"/>
    <p:sldId id="296" r:id="rId14"/>
    <p:sldId id="290" r:id="rId15"/>
    <p:sldId id="305" r:id="rId16"/>
    <p:sldId id="304" r:id="rId17"/>
    <p:sldId id="261" r:id="rId18"/>
    <p:sldId id="287" r:id="rId19"/>
    <p:sldId id="286" r:id="rId20"/>
    <p:sldId id="262" r:id="rId21"/>
    <p:sldId id="263" r:id="rId22"/>
  </p:sldIdLst>
  <p:sldSz cx="12192000" cy="6858000"/>
  <p:notesSz cx="6858000" cy="9144000"/>
  <p:defaultTextStyle>
    <a:defPPr>
      <a:defRPr lang="en-JP"/>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D300"/>
    <a:srgbClr val="1A1AD4"/>
    <a:srgbClr val="FF2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5"/>
    <p:restoredTop sz="86396"/>
  </p:normalViewPr>
  <p:slideViewPr>
    <p:cSldViewPr snapToGrid="0" snapToObjects="1">
      <p:cViewPr varScale="1">
        <p:scale>
          <a:sx n="54" d="100"/>
          <a:sy n="54" d="100"/>
        </p:scale>
        <p:origin x="216" y="132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AC8307D-F5A0-4C44-A2B2-11E09BAD7F0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a:extLst>
              <a:ext uri="{FF2B5EF4-FFF2-40B4-BE49-F238E27FC236}">
                <a16:creationId xmlns:a16="http://schemas.microsoft.com/office/drawing/2014/main" id="{78135D4A-3A28-E248-AF94-086EB14713E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CD3A57-3C66-F146-836B-2EA659552D7D}" type="datetimeFigureOut">
              <a:rPr lang="en-JP" smtClean="0"/>
              <a:t>4/22/20</a:t>
            </a:fld>
            <a:endParaRPr lang="en-JP"/>
          </a:p>
        </p:txBody>
      </p:sp>
      <p:sp>
        <p:nvSpPr>
          <p:cNvPr id="4" name="Footer Placeholder 3">
            <a:extLst>
              <a:ext uri="{FF2B5EF4-FFF2-40B4-BE49-F238E27FC236}">
                <a16:creationId xmlns:a16="http://schemas.microsoft.com/office/drawing/2014/main" id="{571B3D13-C84C-BA44-83B9-11831F74C96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5" name="Slide Number Placeholder 4">
            <a:extLst>
              <a:ext uri="{FF2B5EF4-FFF2-40B4-BE49-F238E27FC236}">
                <a16:creationId xmlns:a16="http://schemas.microsoft.com/office/drawing/2014/main" id="{DE991649-8444-C94B-B33F-D4D1B612877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59979FE-1154-C344-9015-83F6C7A10C58}" type="slidenum">
              <a:rPr lang="en-JP" smtClean="0"/>
              <a:t>‹#›</a:t>
            </a:fld>
            <a:endParaRPr lang="en-JP"/>
          </a:p>
        </p:txBody>
      </p:sp>
    </p:spTree>
    <p:extLst>
      <p:ext uri="{BB962C8B-B14F-4D97-AF65-F5344CB8AC3E}">
        <p14:creationId xmlns:p14="http://schemas.microsoft.com/office/powerpoint/2010/main" val="8365304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43E6E-23B1-8246-A552-FF65F13B4507}" type="datetimeFigureOut">
              <a:rPr lang="en-JP" smtClean="0"/>
              <a:t>4/22/20</a:t>
            </a:fld>
            <a:endParaRPr lang="en-JP"/>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JP"/>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P"/>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49E2BA-D87E-A84D-B8DE-DCD202B2E202}" type="slidenum">
              <a:rPr lang="en-JP" smtClean="0"/>
              <a:t>‹#›</a:t>
            </a:fld>
            <a:endParaRPr lang="en-JP"/>
          </a:p>
        </p:txBody>
      </p:sp>
    </p:spTree>
    <p:extLst>
      <p:ext uri="{BB962C8B-B14F-4D97-AF65-F5344CB8AC3E}">
        <p14:creationId xmlns:p14="http://schemas.microsoft.com/office/powerpoint/2010/main" val="2258762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１類・情報学専攻の山本渉です。これから少しの時間を頂戴して、オンデマンド型の遠隔授業に使える</a:t>
            </a:r>
            <a:r>
              <a:rPr kumimoji="1" lang="en-US" altLang="ja-JP" dirty="0">
                <a:solidFill>
                  <a:schemeClr val="bg1"/>
                </a:solidFill>
              </a:rPr>
              <a:t>Google Classroom</a:t>
            </a:r>
            <a:r>
              <a:rPr kumimoji="1" lang="ja-JP" altLang="en-US">
                <a:solidFill>
                  <a:schemeClr val="bg1"/>
                </a:solidFill>
              </a:rPr>
              <a:t>を紹介します。</a:t>
            </a:r>
          </a:p>
        </p:txBody>
      </p:sp>
      <p:sp>
        <p:nvSpPr>
          <p:cNvPr id="4" name="Slide Number Placeholder 3"/>
          <p:cNvSpPr>
            <a:spLocks noGrp="1"/>
          </p:cNvSpPr>
          <p:nvPr>
            <p:ph type="sldNum" sz="quarter" idx="5"/>
          </p:nvPr>
        </p:nvSpPr>
        <p:spPr/>
        <p:txBody>
          <a:bodyPr/>
          <a:lstStyle/>
          <a:p>
            <a:fld id="{C149E2BA-D87E-A84D-B8DE-DCD202B2E202}" type="slidenum">
              <a:rPr lang="en-JP" smtClean="0"/>
              <a:t>1</a:t>
            </a:fld>
            <a:endParaRPr lang="en-JP"/>
          </a:p>
        </p:txBody>
      </p:sp>
    </p:spTree>
    <p:extLst>
      <p:ext uri="{BB962C8B-B14F-4D97-AF65-F5344CB8AC3E}">
        <p14:creationId xmlns:p14="http://schemas.microsoft.com/office/powerpoint/2010/main" val="2709480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授業は、教材や成果物など、教師とクラスの全員が単元ごとにまとまったやりとりを行う場所です。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10</a:t>
            </a:fld>
            <a:endParaRPr lang="en-JP"/>
          </a:p>
        </p:txBody>
      </p:sp>
    </p:spTree>
    <p:extLst>
      <p:ext uri="{BB962C8B-B14F-4D97-AF65-F5344CB8AC3E}">
        <p14:creationId xmlns:p14="http://schemas.microsoft.com/office/powerpoint/2010/main" val="939411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課題には、様々なファイルを添付できます。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11</a:t>
            </a:fld>
            <a:endParaRPr lang="en-JP"/>
          </a:p>
        </p:txBody>
      </p:sp>
    </p:spTree>
    <p:extLst>
      <p:ext uri="{BB962C8B-B14F-4D97-AF65-F5344CB8AC3E}">
        <p14:creationId xmlns:p14="http://schemas.microsoft.com/office/powerpoint/2010/main" val="1577257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メンバーページは、いわゆる名簿です。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12</a:t>
            </a:fld>
            <a:endParaRPr lang="en-JP"/>
          </a:p>
        </p:txBody>
      </p:sp>
    </p:spTree>
    <p:extLst>
      <p:ext uri="{BB962C8B-B14F-4D97-AF65-F5344CB8AC3E}">
        <p14:creationId xmlns:p14="http://schemas.microsoft.com/office/powerpoint/2010/main" val="2463263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生徒の一覧が表示され、名前をクリックすると、課題の取り組み状況が表示されます。</a:t>
            </a:r>
            <a:endParaRPr kumimoji="1" lang="en-US" altLang="ja-JP" dirty="0">
              <a:solidFill>
                <a:schemeClr val="bg1"/>
              </a:solidFill>
            </a:endParaRPr>
          </a:p>
          <a:p>
            <a:r>
              <a:rPr kumimoji="1" lang="ja-JP" altLang="en-US">
                <a:solidFill>
                  <a:schemeClr val="bg1"/>
                </a:solidFill>
              </a:rPr>
              <a:t>名前の右側のアイコンをクリックすると、</a:t>
            </a:r>
            <a:r>
              <a:rPr kumimoji="1" lang="en-US" altLang="ja-JP" dirty="0">
                <a:solidFill>
                  <a:schemeClr val="bg1"/>
                </a:solidFill>
              </a:rPr>
              <a:t>Gmail</a:t>
            </a:r>
            <a:r>
              <a:rPr kumimoji="1" lang="ja-JP" altLang="en-US">
                <a:solidFill>
                  <a:schemeClr val="bg1"/>
                </a:solidFill>
              </a:rPr>
              <a:t>でメールの送信も可能です。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13</a:t>
            </a:fld>
            <a:endParaRPr lang="en-JP"/>
          </a:p>
        </p:txBody>
      </p:sp>
    </p:spTree>
    <p:extLst>
      <p:ext uri="{BB962C8B-B14F-4D97-AF65-F5344CB8AC3E}">
        <p14:creationId xmlns:p14="http://schemas.microsoft.com/office/powerpoint/2010/main" val="2604495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採点ページは、文字通り、提出された成果物を採点するページです。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14</a:t>
            </a:fld>
            <a:endParaRPr lang="en-JP"/>
          </a:p>
        </p:txBody>
      </p:sp>
    </p:spTree>
    <p:extLst>
      <p:ext uri="{BB962C8B-B14F-4D97-AF65-F5344CB8AC3E}">
        <p14:creationId xmlns:p14="http://schemas.microsoft.com/office/powerpoint/2010/main" val="1073318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１学期を通して取り組んだ成果の採点結果は、単純合計と荷重付き合計が可能です。</a:t>
            </a:r>
            <a:endParaRPr kumimoji="1" lang="en-US" altLang="ja-JP" dirty="0">
              <a:solidFill>
                <a:schemeClr val="bg1"/>
              </a:solidFill>
            </a:endParaRPr>
          </a:p>
          <a:p>
            <a:r>
              <a:rPr kumimoji="1" lang="ja-JP" altLang="en-US">
                <a:solidFill>
                  <a:schemeClr val="bg1"/>
                </a:solidFill>
              </a:rPr>
              <a:t>合計に基づいて、成績評価もできます。</a:t>
            </a:r>
          </a:p>
          <a:p>
            <a:endParaRPr kumimoji="1" lang="ja-JP" altLang="en-US">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15</a:t>
            </a:fld>
            <a:endParaRPr lang="en-JP"/>
          </a:p>
        </p:txBody>
      </p:sp>
    </p:spTree>
    <p:extLst>
      <p:ext uri="{BB962C8B-B14F-4D97-AF65-F5344CB8AC3E}">
        <p14:creationId xmlns:p14="http://schemas.microsoft.com/office/powerpoint/2010/main" val="6569039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コメントバンクは、コメントを貯めておいて再利用する機能です。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ここまで教師がログインした場合のオペレーションの説明でした。</a:t>
            </a:r>
          </a:p>
        </p:txBody>
      </p:sp>
      <p:sp>
        <p:nvSpPr>
          <p:cNvPr id="4" name="Slide Number Placeholder 3"/>
          <p:cNvSpPr>
            <a:spLocks noGrp="1"/>
          </p:cNvSpPr>
          <p:nvPr>
            <p:ph type="sldNum" sz="quarter" idx="5"/>
          </p:nvPr>
        </p:nvSpPr>
        <p:spPr/>
        <p:txBody>
          <a:bodyPr/>
          <a:lstStyle/>
          <a:p>
            <a:fld id="{C149E2BA-D87E-A84D-B8DE-DCD202B2E202}" type="slidenum">
              <a:rPr lang="en-JP" smtClean="0"/>
              <a:t>16</a:t>
            </a:fld>
            <a:endParaRPr lang="en-JP"/>
          </a:p>
        </p:txBody>
      </p:sp>
    </p:spTree>
    <p:extLst>
      <p:ext uri="{BB962C8B-B14F-4D97-AF65-F5344CB8AC3E}">
        <p14:creationId xmlns:p14="http://schemas.microsoft.com/office/powerpoint/2010/main" val="4133853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教師のワークフローの例を示します。ひとつひとつ読み上げませんが、これを１つのループとして、学期中に何回も回すことで、双方向のコミュニケーションとフィードバックを伴う学習を生徒に促すことがで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17</a:t>
            </a:fld>
            <a:endParaRPr lang="en-JP"/>
          </a:p>
        </p:txBody>
      </p:sp>
    </p:spTree>
    <p:extLst>
      <p:ext uri="{BB962C8B-B14F-4D97-AF65-F5344CB8AC3E}">
        <p14:creationId xmlns:p14="http://schemas.microsoft.com/office/powerpoint/2010/main" val="2545045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参考までに、ネットの向こう側にいる生徒の画面はストリーム、授業、メンバーの３つです。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18</a:t>
            </a:fld>
            <a:endParaRPr lang="en-JP"/>
          </a:p>
        </p:txBody>
      </p:sp>
    </p:spTree>
    <p:extLst>
      <p:ext uri="{BB962C8B-B14F-4D97-AF65-F5344CB8AC3E}">
        <p14:creationId xmlns:p14="http://schemas.microsoft.com/office/powerpoint/2010/main" val="27276285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（読み上げ）</a:t>
            </a:r>
          </a:p>
        </p:txBody>
      </p:sp>
      <p:sp>
        <p:nvSpPr>
          <p:cNvPr id="4" name="Slide Number Placeholder 3"/>
          <p:cNvSpPr>
            <a:spLocks noGrp="1"/>
          </p:cNvSpPr>
          <p:nvPr>
            <p:ph type="sldNum" sz="quarter" idx="5"/>
          </p:nvPr>
        </p:nvSpPr>
        <p:spPr/>
        <p:txBody>
          <a:bodyPr/>
          <a:lstStyle/>
          <a:p>
            <a:fld id="{C149E2BA-D87E-A84D-B8DE-DCD202B2E202}" type="slidenum">
              <a:rPr lang="en-JP" smtClean="0"/>
              <a:t>19</a:t>
            </a:fld>
            <a:endParaRPr lang="en-JP"/>
          </a:p>
        </p:txBody>
      </p:sp>
    </p:spTree>
    <p:extLst>
      <p:ext uri="{BB962C8B-B14F-4D97-AF65-F5344CB8AC3E}">
        <p14:creationId xmlns:p14="http://schemas.microsoft.com/office/powerpoint/2010/main" val="265636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altLang="ja-JP" dirty="0">
                <a:solidFill>
                  <a:schemeClr val="bg1"/>
                </a:solidFill>
              </a:rPr>
              <a:t>Google Classroom</a:t>
            </a:r>
            <a:r>
              <a:rPr kumimoji="1" lang="ja-JP" altLang="en-US">
                <a:solidFill>
                  <a:schemeClr val="bg1"/>
                </a:solidFill>
              </a:rPr>
              <a:t>は</a:t>
            </a:r>
            <a:r>
              <a:rPr kumimoji="1" lang="en-US" altLang="ja-JP" dirty="0">
                <a:solidFill>
                  <a:schemeClr val="bg1"/>
                </a:solidFill>
              </a:rPr>
              <a:t>LMS</a:t>
            </a:r>
            <a:r>
              <a:rPr kumimoji="1" lang="ja-JP" altLang="en-US">
                <a:solidFill>
                  <a:schemeClr val="bg1"/>
                </a:solidFill>
              </a:rPr>
              <a:t>、学習管理システムです。</a:t>
            </a:r>
            <a:endParaRPr kumimoji="1" lang="en-US" altLang="ja-JP" dirty="0">
              <a:solidFill>
                <a:schemeClr val="bg1"/>
              </a:solidFill>
            </a:endParaRPr>
          </a:p>
          <a:p>
            <a:r>
              <a:rPr kumimoji="1" lang="en-US" altLang="ja-JP" dirty="0"/>
              <a:t>G Suite</a:t>
            </a:r>
            <a:r>
              <a:rPr kumimoji="1" lang="ja-JP" altLang="en-US"/>
              <a:t>を構成するアプリのひとつとして</a:t>
            </a:r>
            <a:r>
              <a:rPr kumimoji="1" lang="en-US" altLang="ja-JP" dirty="0"/>
              <a:t>Google</a:t>
            </a:r>
            <a:r>
              <a:rPr kumimoji="1" lang="ja-JP" altLang="en-US"/>
              <a:t>が提供しています。</a:t>
            </a:r>
            <a:endParaRPr kumimoji="1" lang="en-US" altLang="ja-JP" dirty="0"/>
          </a:p>
          <a:p>
            <a:r>
              <a:rPr kumimoji="1" lang="en-US" altLang="ja-JP" dirty="0">
                <a:solidFill>
                  <a:schemeClr val="bg1"/>
                </a:solidFill>
              </a:rPr>
              <a:t>G Suite for Education</a:t>
            </a:r>
            <a:r>
              <a:rPr kumimoji="1" lang="ja-JP" altLang="en-US">
                <a:solidFill>
                  <a:schemeClr val="bg1"/>
                </a:solidFill>
              </a:rPr>
              <a:t>には</a:t>
            </a:r>
            <a:r>
              <a:rPr kumimoji="1" lang="en-US" altLang="ja-JP" dirty="0">
                <a:solidFill>
                  <a:schemeClr val="bg1"/>
                </a:solidFill>
              </a:rPr>
              <a:t>Gmail, </a:t>
            </a:r>
            <a:r>
              <a:rPr kumimoji="1" lang="ja-JP" altLang="en-US">
                <a:solidFill>
                  <a:schemeClr val="bg1"/>
                </a:solidFill>
              </a:rPr>
              <a:t>（オンラインストレージの）ドライブ</a:t>
            </a:r>
            <a:r>
              <a:rPr kumimoji="1" lang="en-US" altLang="ja-JP" dirty="0">
                <a:solidFill>
                  <a:schemeClr val="bg1"/>
                </a:solidFill>
              </a:rPr>
              <a:t>,  </a:t>
            </a:r>
            <a:r>
              <a:rPr kumimoji="1" lang="ja-JP" altLang="en-US">
                <a:solidFill>
                  <a:schemeClr val="bg1"/>
                </a:solidFill>
              </a:rPr>
              <a:t>（オンラインカレンダーである）カレンダー</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いわゆるオフィススィートの（ワープロアプリの）ドキュメント、（表計算アプリの）スプレッドシート、（プレゼンテーションアプリの）スライド、アンケート調査と集計のためのフォーム、</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簡単にウェブサイトが公開できるサイト、オンライン授業にも使えるハングアウツミート、</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（アーカイブやガバナンスを管理するヴォールト）、そして</a:t>
            </a:r>
            <a:r>
              <a:rPr kumimoji="1" lang="en-US" altLang="ja-JP" dirty="0">
                <a:solidFill>
                  <a:schemeClr val="bg1"/>
                </a:solidFill>
              </a:rPr>
              <a:t>LMS</a:t>
            </a:r>
            <a:r>
              <a:rPr kumimoji="1" lang="ja-JP" altLang="en-US">
                <a:solidFill>
                  <a:schemeClr val="bg1"/>
                </a:solidFill>
              </a:rPr>
              <a:t>のクラスルームなどが含まれています。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]G Suite for Education</a:t>
            </a:r>
            <a:r>
              <a:rPr kumimoji="1" lang="ja-JP" altLang="en-US">
                <a:solidFill>
                  <a:schemeClr val="bg1"/>
                </a:solidFill>
              </a:rPr>
              <a:t>が今月下旬から電通大ドメインで利用可能となります。そこで既に導入済みの</a:t>
            </a:r>
            <a:r>
              <a:rPr kumimoji="1" lang="en-US" altLang="ja-JP" dirty="0" err="1">
                <a:solidFill>
                  <a:schemeClr val="bg1"/>
                </a:solidFill>
              </a:rPr>
              <a:t>WebClass</a:t>
            </a:r>
            <a:r>
              <a:rPr kumimoji="1" lang="ja-JP" altLang="en-US">
                <a:solidFill>
                  <a:schemeClr val="bg1"/>
                </a:solidFill>
              </a:rPr>
              <a:t>を補う</a:t>
            </a:r>
            <a:r>
              <a:rPr kumimoji="1" lang="en-JP" altLang="ja-JP" dirty="0">
                <a:solidFill>
                  <a:schemeClr val="bg1"/>
                </a:solidFill>
              </a:rPr>
              <a:t>LMS</a:t>
            </a:r>
            <a:r>
              <a:rPr kumimoji="1" lang="ja-JP" altLang="en-JP">
                <a:solidFill>
                  <a:schemeClr val="bg1"/>
                </a:solidFill>
              </a:rPr>
              <a:t>として</a:t>
            </a:r>
            <a:r>
              <a:rPr kumimoji="1" lang="en-US" altLang="ja-JP" dirty="0">
                <a:solidFill>
                  <a:schemeClr val="bg1"/>
                </a:solidFill>
              </a:rPr>
              <a:t>Google Classroom</a:t>
            </a:r>
            <a:r>
              <a:rPr kumimoji="1" lang="ja-JP" altLang="en-US">
                <a:solidFill>
                  <a:schemeClr val="bg1"/>
                </a:solidFill>
              </a:rPr>
              <a:t>を紹介します。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a:t>
            </a:fld>
            <a:endParaRPr lang="en-JP"/>
          </a:p>
        </p:txBody>
      </p:sp>
    </p:spTree>
    <p:extLst>
      <p:ext uri="{BB962C8B-B14F-4D97-AF65-F5344CB8AC3E}">
        <p14:creationId xmlns:p14="http://schemas.microsoft.com/office/powerpoint/2010/main" val="21956606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（読み上げ）</a:t>
            </a:r>
          </a:p>
          <a:p>
            <a:endParaRPr kumimoji="1" lang="ja-JP" altLang="en-US">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20</a:t>
            </a:fld>
            <a:endParaRPr lang="en-JP"/>
          </a:p>
        </p:txBody>
      </p:sp>
    </p:spTree>
    <p:extLst>
      <p:ext uri="{BB962C8B-B14F-4D97-AF65-F5344CB8AC3E}">
        <p14:creationId xmlns:p14="http://schemas.microsoft.com/office/powerpoint/2010/main" val="16649426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（読み上げ）</a:t>
            </a:r>
          </a:p>
        </p:txBody>
      </p:sp>
      <p:sp>
        <p:nvSpPr>
          <p:cNvPr id="4" name="Slide Number Placeholder 3"/>
          <p:cNvSpPr>
            <a:spLocks noGrp="1"/>
          </p:cNvSpPr>
          <p:nvPr>
            <p:ph type="sldNum" sz="quarter" idx="5"/>
          </p:nvPr>
        </p:nvSpPr>
        <p:spPr/>
        <p:txBody>
          <a:bodyPr/>
          <a:lstStyle/>
          <a:p>
            <a:fld id="{C149E2BA-D87E-A84D-B8DE-DCD202B2E202}" type="slidenum">
              <a:rPr lang="en-JP" smtClean="0"/>
              <a:t>21</a:t>
            </a:fld>
            <a:endParaRPr lang="en-JP"/>
          </a:p>
        </p:txBody>
      </p:sp>
    </p:spTree>
    <p:extLst>
      <p:ext uri="{BB962C8B-B14F-4D97-AF65-F5344CB8AC3E}">
        <p14:creationId xmlns:p14="http://schemas.microsoft.com/office/powerpoint/2010/main" val="612476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solidFill>
                  <a:schemeClr val="bg1"/>
                </a:solidFill>
              </a:rPr>
              <a:t>Classroom</a:t>
            </a:r>
            <a:r>
              <a:rPr lang="ja-JP" altLang="en-US">
                <a:solidFill>
                  <a:schemeClr val="bg1"/>
                </a:solidFill>
              </a:rPr>
              <a:t>は</a:t>
            </a:r>
            <a:r>
              <a:rPr lang="en-US" altLang="ja-JP" dirty="0">
                <a:solidFill>
                  <a:schemeClr val="bg1"/>
                </a:solidFill>
              </a:rPr>
              <a:t>Google</a:t>
            </a:r>
            <a:r>
              <a:rPr lang="ja-JP" altLang="en-US">
                <a:solidFill>
                  <a:schemeClr val="bg1"/>
                </a:solidFill>
              </a:rPr>
              <a:t>社のウェブサイトで「課題の作成、生徒とのコミュニケーション、フィードバックの提供を１カ所で行えます」と謳われています</a:t>
            </a:r>
            <a:r>
              <a:rPr kumimoji="1" lang="ja-JP" altLang="en-US">
                <a:solidFill>
                  <a:schemeClr val="bg1"/>
                </a:solidFill>
              </a:rPr>
              <a:t>。</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詳細は後で紹介しますが、シンプルな設計が長所です。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ここに挙げたできることはすべて</a:t>
            </a:r>
            <a:r>
              <a:rPr kumimoji="1" lang="en-US" altLang="ja-JP" dirty="0" err="1">
                <a:solidFill>
                  <a:schemeClr val="bg1"/>
                </a:solidFill>
              </a:rPr>
              <a:t>WebClass</a:t>
            </a:r>
            <a:r>
              <a:rPr kumimoji="1" lang="ja-JP" altLang="en-US">
                <a:solidFill>
                  <a:schemeClr val="bg1"/>
                </a:solidFill>
              </a:rPr>
              <a:t>でも可能です。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a:solidFill>
                  <a:schemeClr val="bg1"/>
                </a:solidFill>
              </a:rPr>
              <a:t>WebClass</a:t>
            </a:r>
            <a:r>
              <a:rPr kumimoji="1" lang="ja-JP" altLang="en-US">
                <a:solidFill>
                  <a:schemeClr val="bg1"/>
                </a:solidFill>
              </a:rPr>
              <a:t>は細やかな設定の変更が可能で、私は</a:t>
            </a:r>
            <a:r>
              <a:rPr kumimoji="1" lang="en-US" altLang="ja-JP" dirty="0" err="1">
                <a:solidFill>
                  <a:schemeClr val="bg1"/>
                </a:solidFill>
              </a:rPr>
              <a:t>WebClass</a:t>
            </a:r>
            <a:r>
              <a:rPr kumimoji="1" lang="ja-JP" altLang="en-US">
                <a:solidFill>
                  <a:schemeClr val="bg1"/>
                </a:solidFill>
              </a:rPr>
              <a:t>の方が柔軟でカスタマイズしやすいと感じています。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ただ</a:t>
            </a:r>
            <a:r>
              <a:rPr kumimoji="1" lang="en-US" altLang="ja-JP" dirty="0">
                <a:solidFill>
                  <a:schemeClr val="bg1"/>
                </a:solidFill>
              </a:rPr>
              <a:t>1</a:t>
            </a:r>
            <a:r>
              <a:rPr kumimoji="1" lang="ja-JP" altLang="en-US">
                <a:solidFill>
                  <a:schemeClr val="bg1"/>
                </a:solidFill>
              </a:rPr>
              <a:t>年生から</a:t>
            </a:r>
            <a:r>
              <a:rPr kumimoji="1" lang="en-US" altLang="ja-JP" dirty="0">
                <a:solidFill>
                  <a:schemeClr val="bg1"/>
                </a:solidFill>
              </a:rPr>
              <a:t>3</a:t>
            </a:r>
            <a:r>
              <a:rPr kumimoji="1" lang="ja-JP" altLang="en-US">
                <a:solidFill>
                  <a:schemeClr val="bg1"/>
                </a:solidFill>
              </a:rPr>
              <a:t>年生でも</a:t>
            </a:r>
            <a:r>
              <a:rPr kumimoji="1" lang="en-US" altLang="ja-JP" dirty="0">
                <a:solidFill>
                  <a:schemeClr val="bg1"/>
                </a:solidFill>
              </a:rPr>
              <a:t>2000</a:t>
            </a:r>
            <a:r>
              <a:rPr kumimoji="1" lang="ja-JP" altLang="en-US">
                <a:solidFill>
                  <a:schemeClr val="bg1"/>
                </a:solidFill>
              </a:rPr>
              <a:t>人以上いる本学で、授業ごとに開始時にアクセスが集中し、また終了時に小テストや成果物提出が重なることを考えると、代替案は用意した方が良い気がしています。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そのためのご紹介です。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3</a:t>
            </a:fld>
            <a:endParaRPr lang="en-JP"/>
          </a:p>
        </p:txBody>
      </p:sp>
    </p:spTree>
    <p:extLst>
      <p:ext uri="{BB962C8B-B14F-4D97-AF65-F5344CB8AC3E}">
        <p14:creationId xmlns:p14="http://schemas.microsoft.com/office/powerpoint/2010/main" val="953583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この</a:t>
            </a:r>
            <a:r>
              <a:rPr kumimoji="1" lang="en-US" altLang="ja-JP" dirty="0">
                <a:solidFill>
                  <a:schemeClr val="bg1"/>
                </a:solidFill>
              </a:rPr>
              <a:t>LMS</a:t>
            </a:r>
            <a:r>
              <a:rPr kumimoji="1" lang="ja-JP" altLang="en-US">
                <a:solidFill>
                  <a:schemeClr val="bg1"/>
                </a:solidFill>
              </a:rPr>
              <a:t>は初等中等教育を想定しているためか、様々な名称が、本学でよく使われる表現と異なります。名簿で管理する単位をクラスと言います。教師は教員、生徒は学生と読み替えて下さい。その他は説明を省略します。</a:t>
            </a:r>
            <a:endParaRPr kumimoji="1" lang="en-US" altLang="ja-JP" dirty="0">
              <a:solidFill>
                <a:schemeClr val="bg1"/>
              </a:solidFill>
            </a:endParaRPr>
          </a:p>
          <a:p>
            <a:r>
              <a:rPr kumimoji="1" lang="ja-JP" altLang="en-US">
                <a:solidFill>
                  <a:schemeClr val="bg1"/>
                </a:solidFill>
              </a:rPr>
              <a:t>続いて、</a:t>
            </a:r>
            <a:r>
              <a:rPr kumimoji="1" lang="en-US" altLang="ja-JP" dirty="0">
                <a:solidFill>
                  <a:schemeClr val="bg1"/>
                </a:solidFill>
              </a:rPr>
              <a:t>Google</a:t>
            </a:r>
            <a:r>
              <a:rPr kumimoji="1" lang="ja-JP" altLang="en-US">
                <a:solidFill>
                  <a:schemeClr val="bg1"/>
                </a:solidFill>
              </a:rPr>
              <a:t>社が</a:t>
            </a:r>
            <a:r>
              <a:rPr kumimoji="1" lang="en-US" altLang="ja-JP" dirty="0">
                <a:solidFill>
                  <a:schemeClr val="bg1"/>
                </a:solidFill>
              </a:rPr>
              <a:t>YouTube</a:t>
            </a:r>
            <a:r>
              <a:rPr kumimoji="1" lang="ja-JP" altLang="en-US">
                <a:solidFill>
                  <a:schemeClr val="bg1"/>
                </a:solidFill>
              </a:rPr>
              <a:t>に公開している</a:t>
            </a:r>
            <a:r>
              <a:rPr kumimoji="1" lang="en-US" altLang="ja-JP" dirty="0">
                <a:solidFill>
                  <a:schemeClr val="bg1"/>
                </a:solidFill>
              </a:rPr>
              <a:t>2</a:t>
            </a:r>
            <a:r>
              <a:rPr kumimoji="1" lang="ja-JP" altLang="en-US">
                <a:solidFill>
                  <a:schemeClr val="bg1"/>
                </a:solidFill>
              </a:rPr>
              <a:t>分弱のビデオをご覧いただきます。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4</a:t>
            </a:fld>
            <a:endParaRPr lang="en-JP"/>
          </a:p>
        </p:txBody>
      </p:sp>
    </p:spTree>
    <p:extLst>
      <p:ext uri="{BB962C8B-B14F-4D97-AF65-F5344CB8AC3E}">
        <p14:creationId xmlns:p14="http://schemas.microsoft.com/office/powerpoint/2010/main" val="1109013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t>（ここでスライドを止める。）</a:t>
            </a:r>
          </a:p>
        </p:txBody>
      </p:sp>
      <p:sp>
        <p:nvSpPr>
          <p:cNvPr id="4" name="Slide Number Placeholder 3"/>
          <p:cNvSpPr>
            <a:spLocks noGrp="1"/>
          </p:cNvSpPr>
          <p:nvPr>
            <p:ph type="sldNum" sz="quarter" idx="5"/>
          </p:nvPr>
        </p:nvSpPr>
        <p:spPr/>
        <p:txBody>
          <a:bodyPr/>
          <a:lstStyle/>
          <a:p>
            <a:fld id="{C149E2BA-D87E-A84D-B8DE-DCD202B2E202}" type="slidenum">
              <a:rPr lang="en-JP" smtClean="0"/>
              <a:t>5</a:t>
            </a:fld>
            <a:endParaRPr lang="en-JP"/>
          </a:p>
        </p:txBody>
      </p:sp>
    </p:spTree>
    <p:extLst>
      <p:ext uri="{BB962C8B-B14F-4D97-AF65-F5344CB8AC3E}">
        <p14:creationId xmlns:p14="http://schemas.microsoft.com/office/powerpoint/2010/main" val="247639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（読み上げる）</a:t>
            </a:r>
          </a:p>
        </p:txBody>
      </p:sp>
      <p:sp>
        <p:nvSpPr>
          <p:cNvPr id="4" name="Slide Number Placeholder 3"/>
          <p:cNvSpPr>
            <a:spLocks noGrp="1"/>
          </p:cNvSpPr>
          <p:nvPr>
            <p:ph type="sldNum" sz="quarter" idx="5"/>
          </p:nvPr>
        </p:nvSpPr>
        <p:spPr/>
        <p:txBody>
          <a:bodyPr/>
          <a:lstStyle/>
          <a:p>
            <a:fld id="{C149E2BA-D87E-A84D-B8DE-DCD202B2E202}" type="slidenum">
              <a:rPr lang="en-JP" smtClean="0"/>
              <a:t>6</a:t>
            </a:fld>
            <a:endParaRPr lang="en-JP"/>
          </a:p>
        </p:txBody>
      </p:sp>
    </p:spTree>
    <p:extLst>
      <p:ext uri="{BB962C8B-B14F-4D97-AF65-F5344CB8AC3E}">
        <p14:creationId xmlns:p14="http://schemas.microsoft.com/office/powerpoint/2010/main" val="381329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ここからは、もう少しだけゆっくり、</a:t>
            </a:r>
            <a:r>
              <a:rPr kumimoji="1" lang="en-US" altLang="ja-JP" dirty="0">
                <a:solidFill>
                  <a:schemeClr val="bg1"/>
                </a:solidFill>
              </a:rPr>
              <a:t>Classroom</a:t>
            </a:r>
            <a:r>
              <a:rPr kumimoji="1" lang="ja-JP" altLang="en-US">
                <a:solidFill>
                  <a:schemeClr val="bg1"/>
                </a:solidFill>
              </a:rPr>
              <a:t>の</a:t>
            </a:r>
            <a:r>
              <a:rPr kumimoji="1" lang="en-US" altLang="ja-JP" dirty="0">
                <a:solidFill>
                  <a:schemeClr val="bg1"/>
                </a:solidFill>
              </a:rPr>
              <a:t>4</a:t>
            </a:r>
            <a:r>
              <a:rPr kumimoji="1" lang="ja-JP" altLang="en-US">
                <a:solidFill>
                  <a:schemeClr val="bg1"/>
                </a:solidFill>
              </a:rPr>
              <a:t>つのページを見ていきます。</a:t>
            </a:r>
            <a:endParaRPr kumimoji="1" lang="en-US" altLang="ja-JP" dirty="0">
              <a:solidFill>
                <a:schemeClr val="bg1"/>
              </a:solidFill>
            </a:endParaRPr>
          </a:p>
          <a:p>
            <a:r>
              <a:rPr kumimoji="1" lang="ja-JP" altLang="en-US">
                <a:solidFill>
                  <a:schemeClr val="bg1"/>
                </a:solidFill>
              </a:rPr>
              <a:t>これは教員が</a:t>
            </a:r>
            <a:r>
              <a:rPr kumimoji="1" lang="en-US" altLang="ja-JP" dirty="0">
                <a:solidFill>
                  <a:schemeClr val="bg1"/>
                </a:solidFill>
              </a:rPr>
              <a:t>Google Classroom</a:t>
            </a:r>
            <a:r>
              <a:rPr kumimoji="1" lang="ja-JP" altLang="en-US">
                <a:solidFill>
                  <a:schemeClr val="bg1"/>
                </a:solidFill>
              </a:rPr>
              <a:t>にログインして、クラスを開いた際に表示されるインタフェースです。</a:t>
            </a:r>
            <a:endParaRPr kumimoji="1" lang="en-US" altLang="ja-JP" dirty="0">
              <a:solidFill>
                <a:schemeClr val="bg1"/>
              </a:solidFill>
            </a:endParaRPr>
          </a:p>
          <a:p>
            <a:r>
              <a:rPr kumimoji="1" lang="ja-JP" altLang="en-US">
                <a:solidFill>
                  <a:schemeClr val="bg1"/>
                </a:solidFill>
              </a:rPr>
              <a:t>画面上部の４つのタブが、</a:t>
            </a:r>
            <a:r>
              <a:rPr kumimoji="1" lang="en-US" altLang="ja-JP" dirty="0">
                <a:solidFill>
                  <a:schemeClr val="bg1"/>
                </a:solidFill>
              </a:rPr>
              <a:t>Google Classroom</a:t>
            </a:r>
            <a:r>
              <a:rPr kumimoji="1" lang="ja-JP" altLang="en-US">
                <a:solidFill>
                  <a:schemeClr val="bg1"/>
                </a:solidFill>
              </a:rPr>
              <a:t>が提供する４つの</a:t>
            </a:r>
            <a:r>
              <a:rPr lang="ja-JP" altLang="en-US"/>
              <a:t>機能</a:t>
            </a:r>
            <a:r>
              <a:rPr kumimoji="1" lang="ja-JP" altLang="en-US">
                <a:solidFill>
                  <a:schemeClr val="bg1"/>
                </a:solidFill>
              </a:rPr>
              <a:t>です。</a:t>
            </a:r>
            <a:r>
              <a:rPr kumimoji="1" lang="en-US" altLang="ja-JP" dirty="0">
                <a:solidFill>
                  <a:schemeClr val="bg1"/>
                </a:solidFill>
              </a:rPr>
              <a:t>Google Classroom</a:t>
            </a:r>
            <a:r>
              <a:rPr kumimoji="1" lang="ja-JP" altLang="en-US">
                <a:solidFill>
                  <a:schemeClr val="bg1"/>
                </a:solidFill>
              </a:rPr>
              <a:t>では、授業を実施する、質疑に答える、取り組んだ課題の成果物を提出させる、それを採点し、フィードバックする、といった一連のワークフローのために、これら４つをこれらを行き来するモデルを採用しています。</a:t>
            </a:r>
          </a:p>
        </p:txBody>
      </p:sp>
      <p:sp>
        <p:nvSpPr>
          <p:cNvPr id="4" name="Slide Number Placeholder 3"/>
          <p:cNvSpPr>
            <a:spLocks noGrp="1"/>
          </p:cNvSpPr>
          <p:nvPr>
            <p:ph type="sldNum" sz="quarter" idx="5"/>
          </p:nvPr>
        </p:nvSpPr>
        <p:spPr/>
        <p:txBody>
          <a:bodyPr/>
          <a:lstStyle/>
          <a:p>
            <a:fld id="{C149E2BA-D87E-A84D-B8DE-DCD202B2E202}" type="slidenum">
              <a:rPr lang="en-JP" smtClean="0"/>
              <a:t>7</a:t>
            </a:fld>
            <a:endParaRPr lang="en-JP"/>
          </a:p>
        </p:txBody>
      </p:sp>
    </p:spTree>
    <p:extLst>
      <p:ext uri="{BB962C8B-B14F-4D97-AF65-F5344CB8AC3E}">
        <p14:creationId xmlns:p14="http://schemas.microsoft.com/office/powerpoint/2010/main" val="3932217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ストリームは、教師とクラスの全員とのコミュニケーションの場です。</a:t>
            </a:r>
          </a:p>
        </p:txBody>
      </p:sp>
      <p:sp>
        <p:nvSpPr>
          <p:cNvPr id="4" name="Slide Number Placeholder 3"/>
          <p:cNvSpPr>
            <a:spLocks noGrp="1"/>
          </p:cNvSpPr>
          <p:nvPr>
            <p:ph type="sldNum" sz="quarter" idx="5"/>
          </p:nvPr>
        </p:nvSpPr>
        <p:spPr/>
        <p:txBody>
          <a:bodyPr/>
          <a:lstStyle/>
          <a:p>
            <a:fld id="{C149E2BA-D87E-A84D-B8DE-DCD202B2E202}" type="slidenum">
              <a:rPr lang="en-JP" smtClean="0"/>
              <a:t>8</a:t>
            </a:fld>
            <a:endParaRPr lang="en-JP"/>
          </a:p>
        </p:txBody>
      </p:sp>
    </p:spTree>
    <p:extLst>
      <p:ext uri="{BB962C8B-B14F-4D97-AF65-F5344CB8AC3E}">
        <p14:creationId xmlns:p14="http://schemas.microsoft.com/office/powerpoint/2010/main" val="1279249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9</a:t>
            </a:fld>
            <a:endParaRPr lang="en-JP"/>
          </a:p>
        </p:txBody>
      </p:sp>
    </p:spTree>
    <p:extLst>
      <p:ext uri="{BB962C8B-B14F-4D97-AF65-F5344CB8AC3E}">
        <p14:creationId xmlns:p14="http://schemas.microsoft.com/office/powerpoint/2010/main" val="30760697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image" Target="../media/image2.tiff"/><Relationship Id="rId1" Type="http://schemas.openxmlformats.org/officeDocument/2006/relationships/slideMaster" Target="../slideMasters/slideMaster1.xml"/><Relationship Id="rId4" Type="http://schemas.openxmlformats.org/officeDocument/2006/relationships/image" Target="../media/image3.tif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532636D-6C90-F949-A334-75839E1C3A8B}"/>
              </a:ext>
            </a:extLst>
          </p:cNvPr>
          <p:cNvPicPr>
            <a:picLocks noChangeAspect="1"/>
          </p:cNvPicPr>
          <p:nvPr userDrawn="1"/>
        </p:nvPicPr>
        <p:blipFill>
          <a:blip r:embed="rId2"/>
          <a:stretch>
            <a:fillRect/>
          </a:stretch>
        </p:blipFill>
        <p:spPr>
          <a:xfrm>
            <a:off x="5339999" y="190717"/>
            <a:ext cx="1512000" cy="1440000"/>
          </a:xfrm>
          <a:prstGeom prst="rect">
            <a:avLst/>
          </a:prstGeom>
        </p:spPr>
      </p:pic>
      <p:sp>
        <p:nvSpPr>
          <p:cNvPr id="2" name="Title 1">
            <a:extLst>
              <a:ext uri="{FF2B5EF4-FFF2-40B4-BE49-F238E27FC236}">
                <a16:creationId xmlns:a16="http://schemas.microsoft.com/office/drawing/2014/main" id="{778BFD72-25F4-E142-BA3C-2DC670FAD817}"/>
              </a:ext>
            </a:extLst>
          </p:cNvPr>
          <p:cNvSpPr>
            <a:spLocks noGrp="1"/>
          </p:cNvSpPr>
          <p:nvPr>
            <p:ph type="ctrTitle"/>
          </p:nvPr>
        </p:nvSpPr>
        <p:spPr>
          <a:xfrm>
            <a:off x="1524000" y="1122363"/>
            <a:ext cx="9144000" cy="2387600"/>
          </a:xfrm>
        </p:spPr>
        <p:txBody>
          <a:bodyPr anchor="b"/>
          <a:lstStyle>
            <a:lvl1pPr algn="ctr">
              <a:defRPr sz="6000"/>
            </a:lvl1pPr>
          </a:lstStyle>
          <a:p>
            <a:r>
              <a:rPr lang="ja-JP" altLang="en-US" noProof="0"/>
              <a:t>マスター タイトルの書式設定</a:t>
            </a:r>
            <a:endParaRPr lang="ja-JP" altLang="en-JP" noProof="0"/>
          </a:p>
        </p:txBody>
      </p:sp>
      <p:sp>
        <p:nvSpPr>
          <p:cNvPr id="3" name="Subtitle 2">
            <a:extLst>
              <a:ext uri="{FF2B5EF4-FFF2-40B4-BE49-F238E27FC236}">
                <a16:creationId xmlns:a16="http://schemas.microsoft.com/office/drawing/2014/main" id="{8FAC708C-99DC-C048-859A-ECFAF0BDB6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JP"/>
          </a:p>
        </p:txBody>
      </p:sp>
      <p:sp>
        <p:nvSpPr>
          <p:cNvPr id="4" name="Date Placeholder 3">
            <a:extLst>
              <a:ext uri="{FF2B5EF4-FFF2-40B4-BE49-F238E27FC236}">
                <a16:creationId xmlns:a16="http://schemas.microsoft.com/office/drawing/2014/main" id="{EBF84CD2-C4B5-A147-B508-4CA4665B1AA7}"/>
              </a:ext>
            </a:extLst>
          </p:cNvPr>
          <p:cNvSpPr>
            <a:spLocks noGrp="1"/>
          </p:cNvSpPr>
          <p:nvPr>
            <p:ph type="dt" sz="half" idx="10"/>
          </p:nvPr>
        </p:nvSpPr>
        <p:spPr/>
        <p:txBody>
          <a:bodyPr/>
          <a:lstStyle/>
          <a:p>
            <a:fld id="{A132939A-3D07-2F42-901C-6A530DC9478A}" type="datetime1">
              <a:rPr lang="en-US" smtClean="0"/>
              <a:t>4/22/20</a:t>
            </a:fld>
            <a:endParaRPr lang="en-JP"/>
          </a:p>
        </p:txBody>
      </p:sp>
      <p:sp>
        <p:nvSpPr>
          <p:cNvPr id="6" name="Slide Number Placeholder 5">
            <a:extLst>
              <a:ext uri="{FF2B5EF4-FFF2-40B4-BE49-F238E27FC236}">
                <a16:creationId xmlns:a16="http://schemas.microsoft.com/office/drawing/2014/main" id="{42301D43-BEB5-5947-B5F8-0A18C53FEAEE}"/>
              </a:ext>
            </a:extLst>
          </p:cNvPr>
          <p:cNvSpPr>
            <a:spLocks noGrp="1"/>
          </p:cNvSpPr>
          <p:nvPr>
            <p:ph type="sldNum" sz="quarter" idx="12"/>
          </p:nvPr>
        </p:nvSpPr>
        <p:spPr/>
        <p:txBody>
          <a:bodyPr/>
          <a:lstStyle/>
          <a:p>
            <a:fld id="{42790962-CE9A-2A41-A43E-2C8FD03A0A4B}" type="slidenum">
              <a:rPr lang="en-JP" smtClean="0"/>
              <a:t>‹#›</a:t>
            </a:fld>
            <a:endParaRPr lang="en-JP"/>
          </a:p>
        </p:txBody>
      </p:sp>
      <p:pic>
        <p:nvPicPr>
          <p:cNvPr id="8" name="Picture 7">
            <a:extLst>
              <a:ext uri="{FF2B5EF4-FFF2-40B4-BE49-F238E27FC236}">
                <a16:creationId xmlns:a16="http://schemas.microsoft.com/office/drawing/2014/main" id="{EF2B0ADA-0355-3D45-B85E-AE3C91CEF3D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pic>
        <p:nvPicPr>
          <p:cNvPr id="10" name="Picture 9">
            <a:extLst>
              <a:ext uri="{FF2B5EF4-FFF2-40B4-BE49-F238E27FC236}">
                <a16:creationId xmlns:a16="http://schemas.microsoft.com/office/drawing/2014/main" id="{BF8A0380-267F-594E-A680-C818A55FCF1E}"/>
              </a:ext>
            </a:extLst>
          </p:cNvPr>
          <p:cNvPicPr>
            <a:picLocks noChangeAspect="1"/>
          </p:cNvPicPr>
          <p:nvPr userDrawn="1"/>
        </p:nvPicPr>
        <p:blipFill>
          <a:blip r:embed="rId4"/>
          <a:stretch>
            <a:fillRect/>
          </a:stretch>
        </p:blipFill>
        <p:spPr>
          <a:xfrm>
            <a:off x="4501412" y="6181475"/>
            <a:ext cx="3189176" cy="540000"/>
          </a:xfrm>
          <a:prstGeom prst="rect">
            <a:avLst/>
          </a:prstGeom>
        </p:spPr>
      </p:pic>
    </p:spTree>
    <p:extLst>
      <p:ext uri="{BB962C8B-B14F-4D97-AF65-F5344CB8AC3E}">
        <p14:creationId xmlns:p14="http://schemas.microsoft.com/office/powerpoint/2010/main" val="2437777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E06A73-DFD8-C44A-B81E-C89F0F4D259D}"/>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81E809B7-A4D6-2F45-9155-6A6C29D2D358}"/>
              </a:ext>
            </a:extLst>
          </p:cNvPr>
          <p:cNvSpPr>
            <a:spLocks noGrp="1"/>
          </p:cNvSpPr>
          <p:nvPr>
            <p:ph type="title"/>
          </p:nvPr>
        </p:nvSpPr>
        <p:spPr/>
        <p:txBody>
          <a:bodyPr/>
          <a:lstStyle/>
          <a:p>
            <a:r>
              <a:rPr lang="ja-JP" altLang="en-US"/>
              <a:t>マスター タイトルの書式設定</a:t>
            </a:r>
            <a:endParaRPr lang="en-JP"/>
          </a:p>
        </p:txBody>
      </p:sp>
      <p:sp>
        <p:nvSpPr>
          <p:cNvPr id="3" name="Vertical Text Placeholder 2">
            <a:extLst>
              <a:ext uri="{FF2B5EF4-FFF2-40B4-BE49-F238E27FC236}">
                <a16:creationId xmlns:a16="http://schemas.microsoft.com/office/drawing/2014/main" id="{0AAE6AB9-22DC-2C48-9B27-7D4D9EF9DDC8}"/>
              </a:ext>
            </a:extLst>
          </p:cNvPr>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ACE6B838-5782-8B4A-B1D6-C484DDBF407C}"/>
              </a:ext>
            </a:extLst>
          </p:cNvPr>
          <p:cNvSpPr>
            <a:spLocks noGrp="1"/>
          </p:cNvSpPr>
          <p:nvPr>
            <p:ph type="dt" sz="half" idx="10"/>
          </p:nvPr>
        </p:nvSpPr>
        <p:spPr/>
        <p:txBody>
          <a:bodyPr/>
          <a:lstStyle>
            <a:lvl1pPr>
              <a:defRPr>
                <a:solidFill>
                  <a:schemeClr val="bg1"/>
                </a:solidFill>
              </a:defRPr>
            </a:lvl1pPr>
          </a:lstStyle>
          <a:p>
            <a:fld id="{2C52A593-76D6-ED48-B799-4C6DF82E1F8F}" type="datetime1">
              <a:rPr lang="en-US" smtClean="0"/>
              <a:t>4/22/20</a:t>
            </a:fld>
            <a:endParaRPr lang="en-JP"/>
          </a:p>
        </p:txBody>
      </p:sp>
      <p:sp>
        <p:nvSpPr>
          <p:cNvPr id="6" name="Slide Number Placeholder 5">
            <a:extLst>
              <a:ext uri="{FF2B5EF4-FFF2-40B4-BE49-F238E27FC236}">
                <a16:creationId xmlns:a16="http://schemas.microsoft.com/office/drawing/2014/main" id="{CF3EFE53-5679-9744-B12E-9801718F02F5}"/>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070D7784-C9E9-AE48-875A-F8F6A9FDE5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2406355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F4990B-366D-7B44-AE3F-404BD76FB7B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Vertical Title 1">
            <a:extLst>
              <a:ext uri="{FF2B5EF4-FFF2-40B4-BE49-F238E27FC236}">
                <a16:creationId xmlns:a16="http://schemas.microsoft.com/office/drawing/2014/main" id="{7D8273FC-2DE6-3C4A-85C8-0C5FBEF6B90F}"/>
              </a:ext>
            </a:extLst>
          </p:cNvPr>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JP"/>
          </a:p>
        </p:txBody>
      </p:sp>
      <p:sp>
        <p:nvSpPr>
          <p:cNvPr id="3" name="Vertical Text Placeholder 2">
            <a:extLst>
              <a:ext uri="{FF2B5EF4-FFF2-40B4-BE49-F238E27FC236}">
                <a16:creationId xmlns:a16="http://schemas.microsoft.com/office/drawing/2014/main" id="{6DAF7C81-4019-5D49-8349-D89F062CE8F2}"/>
              </a:ext>
            </a:extLst>
          </p:cNvPr>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F3B19943-A382-F84D-826E-53A3D8C94B94}"/>
              </a:ext>
            </a:extLst>
          </p:cNvPr>
          <p:cNvSpPr>
            <a:spLocks noGrp="1"/>
          </p:cNvSpPr>
          <p:nvPr>
            <p:ph type="dt" sz="half" idx="10"/>
          </p:nvPr>
        </p:nvSpPr>
        <p:spPr/>
        <p:txBody>
          <a:bodyPr/>
          <a:lstStyle>
            <a:lvl1pPr>
              <a:defRPr>
                <a:solidFill>
                  <a:schemeClr val="bg1"/>
                </a:solidFill>
              </a:defRPr>
            </a:lvl1pPr>
          </a:lstStyle>
          <a:p>
            <a:fld id="{6CFDDB50-91F4-D84B-8038-22A2CE6BE1A9}" type="datetime1">
              <a:rPr lang="en-US" smtClean="0"/>
              <a:t>4/22/20</a:t>
            </a:fld>
            <a:endParaRPr lang="en-JP"/>
          </a:p>
        </p:txBody>
      </p:sp>
      <p:sp>
        <p:nvSpPr>
          <p:cNvPr id="6" name="Slide Number Placeholder 5">
            <a:extLst>
              <a:ext uri="{FF2B5EF4-FFF2-40B4-BE49-F238E27FC236}">
                <a16:creationId xmlns:a16="http://schemas.microsoft.com/office/drawing/2014/main" id="{490E70A6-8FAC-7647-AE12-CC84AF417A1D}"/>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F480E615-152E-7F44-9149-7F0C1EA47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366603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2D5C52E-0E5C-384F-AAEE-F1787DC58663}"/>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9" name="Rectangle 8">
            <a:extLst>
              <a:ext uri="{FF2B5EF4-FFF2-40B4-BE49-F238E27FC236}">
                <a16:creationId xmlns:a16="http://schemas.microsoft.com/office/drawing/2014/main" id="{4A8EA808-93D4-8A42-B6D3-239E7B64A452}"/>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B41B50C6-FBC1-F142-9F4D-379E9B1935B1}"/>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dirty="0"/>
          </a:p>
        </p:txBody>
      </p:sp>
      <p:sp>
        <p:nvSpPr>
          <p:cNvPr id="3" name="Content Placeholder 2">
            <a:extLst>
              <a:ext uri="{FF2B5EF4-FFF2-40B4-BE49-F238E27FC236}">
                <a16:creationId xmlns:a16="http://schemas.microsoft.com/office/drawing/2014/main" id="{EB8FBC28-2CC0-924A-8BD8-563B203744D7}"/>
              </a:ext>
            </a:extLst>
          </p:cNvPr>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DBB8A2C0-69F4-234A-A990-9B867E311252}"/>
              </a:ext>
            </a:extLst>
          </p:cNvPr>
          <p:cNvSpPr>
            <a:spLocks noGrp="1"/>
          </p:cNvSpPr>
          <p:nvPr>
            <p:ph type="dt" sz="half" idx="10"/>
          </p:nvPr>
        </p:nvSpPr>
        <p:spPr/>
        <p:txBody>
          <a:bodyPr/>
          <a:lstStyle>
            <a:lvl1pPr>
              <a:defRPr>
                <a:solidFill>
                  <a:schemeClr val="bg1"/>
                </a:solidFill>
              </a:defRPr>
            </a:lvl1pPr>
          </a:lstStyle>
          <a:p>
            <a:fld id="{D9545FAE-7A12-2949-B54B-9D8790011D8A}" type="datetime1">
              <a:rPr lang="en-US" smtClean="0"/>
              <a:t>4/22/20</a:t>
            </a:fld>
            <a:endParaRPr lang="en-JP"/>
          </a:p>
        </p:txBody>
      </p:sp>
      <p:sp>
        <p:nvSpPr>
          <p:cNvPr id="6" name="Slide Number Placeholder 5">
            <a:extLst>
              <a:ext uri="{FF2B5EF4-FFF2-40B4-BE49-F238E27FC236}">
                <a16:creationId xmlns:a16="http://schemas.microsoft.com/office/drawing/2014/main" id="{F9D54F03-11DF-1544-9654-4EAAC0684A40}"/>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A80E4DBE-BDF2-8040-8ADC-FEAFC9DAB4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08485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E7789-2ABF-6B45-81C0-44FE77CD9410}"/>
              </a:ext>
            </a:extLst>
          </p:cNvPr>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JP"/>
          </a:p>
        </p:txBody>
      </p:sp>
      <p:sp>
        <p:nvSpPr>
          <p:cNvPr id="3" name="Text Placeholder 2">
            <a:extLst>
              <a:ext uri="{FF2B5EF4-FFF2-40B4-BE49-F238E27FC236}">
                <a16:creationId xmlns:a16="http://schemas.microsoft.com/office/drawing/2014/main" id="{977C7410-C804-594F-B38E-DC902A0A88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a:extLst>
              <a:ext uri="{FF2B5EF4-FFF2-40B4-BE49-F238E27FC236}">
                <a16:creationId xmlns:a16="http://schemas.microsoft.com/office/drawing/2014/main" id="{10EE302D-CBC5-7C4A-8799-592AB9B19B88}"/>
              </a:ext>
            </a:extLst>
          </p:cNvPr>
          <p:cNvSpPr>
            <a:spLocks noGrp="1"/>
          </p:cNvSpPr>
          <p:nvPr>
            <p:ph type="dt" sz="half" idx="10"/>
          </p:nvPr>
        </p:nvSpPr>
        <p:spPr/>
        <p:txBody>
          <a:bodyPr/>
          <a:lstStyle/>
          <a:p>
            <a:fld id="{B882399B-4E54-D244-98D4-D575EDFB44D2}" type="datetime1">
              <a:rPr lang="en-US" smtClean="0"/>
              <a:t>4/22/20</a:t>
            </a:fld>
            <a:endParaRPr lang="en-JP"/>
          </a:p>
        </p:txBody>
      </p:sp>
      <p:sp>
        <p:nvSpPr>
          <p:cNvPr id="6" name="Slide Number Placeholder 5">
            <a:extLst>
              <a:ext uri="{FF2B5EF4-FFF2-40B4-BE49-F238E27FC236}">
                <a16:creationId xmlns:a16="http://schemas.microsoft.com/office/drawing/2014/main" id="{35970800-4DD4-8F41-B531-DEAB4EF5EFAB}"/>
              </a:ext>
            </a:extLst>
          </p:cNvPr>
          <p:cNvSpPr>
            <a:spLocks noGrp="1"/>
          </p:cNvSpPr>
          <p:nvPr>
            <p:ph type="sldNum" sz="quarter" idx="12"/>
          </p:nvPr>
        </p:nvSpPr>
        <p:spPr/>
        <p:txBody>
          <a:bodyPr/>
          <a:lstStyle/>
          <a:p>
            <a:fld id="{42790962-CE9A-2A41-A43E-2C8FD03A0A4B}" type="slidenum">
              <a:rPr lang="en-JP" smtClean="0"/>
              <a:t>‹#›</a:t>
            </a:fld>
            <a:endParaRPr lang="en-JP"/>
          </a:p>
        </p:txBody>
      </p:sp>
      <p:pic>
        <p:nvPicPr>
          <p:cNvPr id="7" name="Picture 6">
            <a:extLst>
              <a:ext uri="{FF2B5EF4-FFF2-40B4-BE49-F238E27FC236}">
                <a16:creationId xmlns:a16="http://schemas.microsoft.com/office/drawing/2014/main" id="{25764C9F-CF78-584F-BB32-D3D7C1575DF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pic>
        <p:nvPicPr>
          <p:cNvPr id="8" name="Picture 7">
            <a:extLst>
              <a:ext uri="{FF2B5EF4-FFF2-40B4-BE49-F238E27FC236}">
                <a16:creationId xmlns:a16="http://schemas.microsoft.com/office/drawing/2014/main" id="{D2C2FEA0-9B50-6F40-BF36-8597A614F266}"/>
              </a:ext>
            </a:extLst>
          </p:cNvPr>
          <p:cNvPicPr>
            <a:picLocks noChangeAspect="1"/>
          </p:cNvPicPr>
          <p:nvPr userDrawn="1"/>
        </p:nvPicPr>
        <p:blipFill>
          <a:blip r:embed="rId3"/>
          <a:stretch>
            <a:fillRect/>
          </a:stretch>
        </p:blipFill>
        <p:spPr>
          <a:xfrm>
            <a:off x="4501412" y="6181475"/>
            <a:ext cx="3189176" cy="540000"/>
          </a:xfrm>
          <a:prstGeom prst="rect">
            <a:avLst/>
          </a:prstGeom>
        </p:spPr>
      </p:pic>
    </p:spTree>
    <p:extLst>
      <p:ext uri="{BB962C8B-B14F-4D97-AF65-F5344CB8AC3E}">
        <p14:creationId xmlns:p14="http://schemas.microsoft.com/office/powerpoint/2010/main" val="2781454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5D86F2-2E7B-254A-A873-844CB2A69697}"/>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10" name="Rectangle 9">
            <a:extLst>
              <a:ext uri="{FF2B5EF4-FFF2-40B4-BE49-F238E27FC236}">
                <a16:creationId xmlns:a16="http://schemas.microsoft.com/office/drawing/2014/main" id="{7B73F557-7F58-264D-8F78-6239F097AEB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D5ADBB57-454B-0B47-8A55-C355DCBBF93F}"/>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a:p>
        </p:txBody>
      </p:sp>
      <p:sp>
        <p:nvSpPr>
          <p:cNvPr id="3" name="Content Placeholder 2">
            <a:extLst>
              <a:ext uri="{FF2B5EF4-FFF2-40B4-BE49-F238E27FC236}">
                <a16:creationId xmlns:a16="http://schemas.microsoft.com/office/drawing/2014/main" id="{6A975BA5-6C5B-C64A-A803-095D03E4ABAC}"/>
              </a:ext>
            </a:extLst>
          </p:cNvPr>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Content Placeholder 3">
            <a:extLst>
              <a:ext uri="{FF2B5EF4-FFF2-40B4-BE49-F238E27FC236}">
                <a16:creationId xmlns:a16="http://schemas.microsoft.com/office/drawing/2014/main" id="{BDFB0B16-520A-634D-8575-2D18B4441685}"/>
              </a:ext>
            </a:extLst>
          </p:cNvPr>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5" name="Date Placeholder 4">
            <a:extLst>
              <a:ext uri="{FF2B5EF4-FFF2-40B4-BE49-F238E27FC236}">
                <a16:creationId xmlns:a16="http://schemas.microsoft.com/office/drawing/2014/main" id="{E6E45084-DC80-1E45-A4E4-F7CC8DEE4C3A}"/>
              </a:ext>
            </a:extLst>
          </p:cNvPr>
          <p:cNvSpPr>
            <a:spLocks noGrp="1"/>
          </p:cNvSpPr>
          <p:nvPr>
            <p:ph type="dt" sz="half" idx="10"/>
          </p:nvPr>
        </p:nvSpPr>
        <p:spPr/>
        <p:txBody>
          <a:bodyPr/>
          <a:lstStyle>
            <a:lvl1pPr>
              <a:defRPr>
                <a:solidFill>
                  <a:schemeClr val="bg1"/>
                </a:solidFill>
              </a:defRPr>
            </a:lvl1pPr>
          </a:lstStyle>
          <a:p>
            <a:fld id="{31807999-A529-C441-BA92-8CF209425B5D}" type="datetime1">
              <a:rPr lang="en-US" smtClean="0"/>
              <a:t>4/22/20</a:t>
            </a:fld>
            <a:endParaRPr lang="en-JP"/>
          </a:p>
        </p:txBody>
      </p:sp>
      <p:sp>
        <p:nvSpPr>
          <p:cNvPr id="7" name="Slide Number Placeholder 6">
            <a:extLst>
              <a:ext uri="{FF2B5EF4-FFF2-40B4-BE49-F238E27FC236}">
                <a16:creationId xmlns:a16="http://schemas.microsoft.com/office/drawing/2014/main" id="{99325293-C4A2-8044-9CDF-B2BC277FAE95}"/>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9" name="Picture 8">
            <a:extLst>
              <a:ext uri="{FF2B5EF4-FFF2-40B4-BE49-F238E27FC236}">
                <a16:creationId xmlns:a16="http://schemas.microsoft.com/office/drawing/2014/main" id="{FBC0F0CF-9AF1-0A44-AD84-615032DA99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787881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E06A364-5374-C04E-8BA2-50C8E8E554D9}"/>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12" name="Rectangle 11">
            <a:extLst>
              <a:ext uri="{FF2B5EF4-FFF2-40B4-BE49-F238E27FC236}">
                <a16:creationId xmlns:a16="http://schemas.microsoft.com/office/drawing/2014/main" id="{1A8B469E-EF01-CE43-AB61-509F24F0911B}"/>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A27D2880-F933-BD40-9677-A0DF9090BB4B}"/>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ja-JP" altLang="en-US"/>
              <a:t>マスター タイトルの書式設定</a:t>
            </a:r>
            <a:endParaRPr lang="en-JP"/>
          </a:p>
        </p:txBody>
      </p:sp>
      <p:sp>
        <p:nvSpPr>
          <p:cNvPr id="3" name="Text Placeholder 2">
            <a:extLst>
              <a:ext uri="{FF2B5EF4-FFF2-40B4-BE49-F238E27FC236}">
                <a16:creationId xmlns:a16="http://schemas.microsoft.com/office/drawing/2014/main" id="{476531FD-2D8D-9445-8CBD-1498297CFF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a:extLst>
              <a:ext uri="{FF2B5EF4-FFF2-40B4-BE49-F238E27FC236}">
                <a16:creationId xmlns:a16="http://schemas.microsoft.com/office/drawing/2014/main" id="{00C90FDD-697D-1F48-A139-A890373E6D7A}"/>
              </a:ext>
            </a:extLst>
          </p:cNvPr>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5" name="Text Placeholder 4">
            <a:extLst>
              <a:ext uri="{FF2B5EF4-FFF2-40B4-BE49-F238E27FC236}">
                <a16:creationId xmlns:a16="http://schemas.microsoft.com/office/drawing/2014/main" id="{D1AE66C8-F909-4749-B3D4-A2C103214C3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a:extLst>
              <a:ext uri="{FF2B5EF4-FFF2-40B4-BE49-F238E27FC236}">
                <a16:creationId xmlns:a16="http://schemas.microsoft.com/office/drawing/2014/main" id="{DFE6D177-0C24-F049-90EB-FD35DDD90786}"/>
              </a:ext>
            </a:extLst>
          </p:cNvPr>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7" name="Date Placeholder 6">
            <a:extLst>
              <a:ext uri="{FF2B5EF4-FFF2-40B4-BE49-F238E27FC236}">
                <a16:creationId xmlns:a16="http://schemas.microsoft.com/office/drawing/2014/main" id="{410AB3B2-A4CC-C544-AA18-BAD6D55961BB}"/>
              </a:ext>
            </a:extLst>
          </p:cNvPr>
          <p:cNvSpPr>
            <a:spLocks noGrp="1"/>
          </p:cNvSpPr>
          <p:nvPr>
            <p:ph type="dt" sz="half" idx="10"/>
          </p:nvPr>
        </p:nvSpPr>
        <p:spPr/>
        <p:txBody>
          <a:bodyPr/>
          <a:lstStyle>
            <a:lvl1pPr>
              <a:defRPr>
                <a:solidFill>
                  <a:schemeClr val="bg1"/>
                </a:solidFill>
              </a:defRPr>
            </a:lvl1pPr>
          </a:lstStyle>
          <a:p>
            <a:fld id="{32234049-397B-2A4B-9B14-81F5D9AB3C3D}" type="datetime1">
              <a:rPr lang="en-US" smtClean="0"/>
              <a:t>4/22/20</a:t>
            </a:fld>
            <a:endParaRPr lang="en-JP"/>
          </a:p>
        </p:txBody>
      </p:sp>
      <p:sp>
        <p:nvSpPr>
          <p:cNvPr id="9" name="Slide Number Placeholder 8">
            <a:extLst>
              <a:ext uri="{FF2B5EF4-FFF2-40B4-BE49-F238E27FC236}">
                <a16:creationId xmlns:a16="http://schemas.microsoft.com/office/drawing/2014/main" id="{AC550BE2-D29E-BD4F-AE26-4A37CF955471}"/>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11" name="Picture 10">
            <a:extLst>
              <a:ext uri="{FF2B5EF4-FFF2-40B4-BE49-F238E27FC236}">
                <a16:creationId xmlns:a16="http://schemas.microsoft.com/office/drawing/2014/main" id="{3B1CD428-9CBF-D546-9FB7-74143AD9E3C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980352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5124410-A401-B14E-AFF0-742724CCAC60}"/>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8" name="Rectangle 7">
            <a:extLst>
              <a:ext uri="{FF2B5EF4-FFF2-40B4-BE49-F238E27FC236}">
                <a16:creationId xmlns:a16="http://schemas.microsoft.com/office/drawing/2014/main" id="{44F464F1-B614-374F-80B2-08E080A25553}"/>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2152B276-4F97-DC4C-A787-B901C26DC4A9}"/>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a:p>
        </p:txBody>
      </p:sp>
      <p:sp>
        <p:nvSpPr>
          <p:cNvPr id="3" name="Date Placeholder 2">
            <a:extLst>
              <a:ext uri="{FF2B5EF4-FFF2-40B4-BE49-F238E27FC236}">
                <a16:creationId xmlns:a16="http://schemas.microsoft.com/office/drawing/2014/main" id="{73D38E9E-8520-474D-AADE-637FD2AAEB6F}"/>
              </a:ext>
            </a:extLst>
          </p:cNvPr>
          <p:cNvSpPr>
            <a:spLocks noGrp="1"/>
          </p:cNvSpPr>
          <p:nvPr>
            <p:ph type="dt" sz="half" idx="10"/>
          </p:nvPr>
        </p:nvSpPr>
        <p:spPr/>
        <p:txBody>
          <a:bodyPr/>
          <a:lstStyle>
            <a:lvl1pPr>
              <a:defRPr>
                <a:solidFill>
                  <a:schemeClr val="bg1"/>
                </a:solidFill>
              </a:defRPr>
            </a:lvl1pPr>
          </a:lstStyle>
          <a:p>
            <a:fld id="{99491E91-2B66-A646-ABAB-9FAE02B4AC91}" type="datetime1">
              <a:rPr lang="en-US" smtClean="0"/>
              <a:t>4/22/20</a:t>
            </a:fld>
            <a:endParaRPr lang="en-JP"/>
          </a:p>
        </p:txBody>
      </p:sp>
      <p:sp>
        <p:nvSpPr>
          <p:cNvPr id="5" name="Slide Number Placeholder 4">
            <a:extLst>
              <a:ext uri="{FF2B5EF4-FFF2-40B4-BE49-F238E27FC236}">
                <a16:creationId xmlns:a16="http://schemas.microsoft.com/office/drawing/2014/main" id="{4181B9A4-B411-A64C-B027-65C075F28CBA}"/>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55A1510A-9216-574F-850D-C292E21314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323422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94AD50D-456C-C84D-B164-367D5719D3E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Date Placeholder 1">
            <a:extLst>
              <a:ext uri="{FF2B5EF4-FFF2-40B4-BE49-F238E27FC236}">
                <a16:creationId xmlns:a16="http://schemas.microsoft.com/office/drawing/2014/main" id="{9305E9B3-B63C-1749-B72F-F229220A5450}"/>
              </a:ext>
            </a:extLst>
          </p:cNvPr>
          <p:cNvSpPr>
            <a:spLocks noGrp="1"/>
          </p:cNvSpPr>
          <p:nvPr>
            <p:ph type="dt" sz="half" idx="10"/>
          </p:nvPr>
        </p:nvSpPr>
        <p:spPr/>
        <p:txBody>
          <a:bodyPr/>
          <a:lstStyle>
            <a:lvl1pPr>
              <a:defRPr>
                <a:solidFill>
                  <a:schemeClr val="bg1"/>
                </a:solidFill>
              </a:defRPr>
            </a:lvl1pPr>
          </a:lstStyle>
          <a:p>
            <a:fld id="{8CBD656A-66F3-1B40-BFC8-2EBC078F4CD3}" type="datetime1">
              <a:rPr lang="en-US" smtClean="0"/>
              <a:t>4/22/20</a:t>
            </a:fld>
            <a:endParaRPr lang="en-JP"/>
          </a:p>
        </p:txBody>
      </p:sp>
      <p:sp>
        <p:nvSpPr>
          <p:cNvPr id="4" name="Slide Number Placeholder 3">
            <a:extLst>
              <a:ext uri="{FF2B5EF4-FFF2-40B4-BE49-F238E27FC236}">
                <a16:creationId xmlns:a16="http://schemas.microsoft.com/office/drawing/2014/main" id="{5326B4B5-CABA-CB41-BDAA-30F6CCC4CF71}"/>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5" name="Picture 4">
            <a:extLst>
              <a:ext uri="{FF2B5EF4-FFF2-40B4-BE49-F238E27FC236}">
                <a16:creationId xmlns:a16="http://schemas.microsoft.com/office/drawing/2014/main" id="{331074E0-C930-B141-A991-B3A77F5CE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672871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DD9391D-9E05-4245-A676-B0D44E018648}"/>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74395502-D9F9-4D46-8DB5-C2023B08EE31}"/>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JP"/>
          </a:p>
        </p:txBody>
      </p:sp>
      <p:sp>
        <p:nvSpPr>
          <p:cNvPr id="3" name="Content Placeholder 2">
            <a:extLst>
              <a:ext uri="{FF2B5EF4-FFF2-40B4-BE49-F238E27FC236}">
                <a16:creationId xmlns:a16="http://schemas.microsoft.com/office/drawing/2014/main" id="{59FEE4A4-95F4-3F49-8654-C91393E491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Text Placeholder 3">
            <a:extLst>
              <a:ext uri="{FF2B5EF4-FFF2-40B4-BE49-F238E27FC236}">
                <a16:creationId xmlns:a16="http://schemas.microsoft.com/office/drawing/2014/main" id="{13F702C2-8B99-6A4C-A0B3-048987916E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a:extLst>
              <a:ext uri="{FF2B5EF4-FFF2-40B4-BE49-F238E27FC236}">
                <a16:creationId xmlns:a16="http://schemas.microsoft.com/office/drawing/2014/main" id="{A6E2C5D5-7B68-C240-B7EC-D0CEFDF8D693}"/>
              </a:ext>
            </a:extLst>
          </p:cNvPr>
          <p:cNvSpPr>
            <a:spLocks noGrp="1"/>
          </p:cNvSpPr>
          <p:nvPr>
            <p:ph type="dt" sz="half" idx="10"/>
          </p:nvPr>
        </p:nvSpPr>
        <p:spPr/>
        <p:txBody>
          <a:bodyPr/>
          <a:lstStyle>
            <a:lvl1pPr>
              <a:defRPr>
                <a:solidFill>
                  <a:schemeClr val="bg1"/>
                </a:solidFill>
              </a:defRPr>
            </a:lvl1pPr>
          </a:lstStyle>
          <a:p>
            <a:fld id="{E05B36F2-E773-6D46-AE3C-1B20D9CB3080}" type="datetime1">
              <a:rPr lang="en-US" smtClean="0"/>
              <a:t>4/22/20</a:t>
            </a:fld>
            <a:endParaRPr lang="en-JP"/>
          </a:p>
        </p:txBody>
      </p:sp>
      <p:sp>
        <p:nvSpPr>
          <p:cNvPr id="7" name="Slide Number Placeholder 6">
            <a:extLst>
              <a:ext uri="{FF2B5EF4-FFF2-40B4-BE49-F238E27FC236}">
                <a16:creationId xmlns:a16="http://schemas.microsoft.com/office/drawing/2014/main" id="{03A5CDE6-A461-EE4F-B9B4-8D9704162C5B}"/>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FD967C01-BEED-B947-838D-A35807B9B71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717487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5F6321-F2FA-DC49-9824-CAFC8CCFA241}"/>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FC399B0E-9929-AF44-8994-EA2956982426}"/>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JP"/>
          </a:p>
        </p:txBody>
      </p:sp>
      <p:sp>
        <p:nvSpPr>
          <p:cNvPr id="3" name="Picture Placeholder 2">
            <a:extLst>
              <a:ext uri="{FF2B5EF4-FFF2-40B4-BE49-F238E27FC236}">
                <a16:creationId xmlns:a16="http://schemas.microsoft.com/office/drawing/2014/main" id="{245CE214-8C36-1145-8FC3-BD6B4DBB2C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JP"/>
          </a:p>
        </p:txBody>
      </p:sp>
      <p:sp>
        <p:nvSpPr>
          <p:cNvPr id="4" name="Text Placeholder 3">
            <a:extLst>
              <a:ext uri="{FF2B5EF4-FFF2-40B4-BE49-F238E27FC236}">
                <a16:creationId xmlns:a16="http://schemas.microsoft.com/office/drawing/2014/main" id="{9701E0A1-238B-0D4A-8EF2-C19FEDE085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a:extLst>
              <a:ext uri="{FF2B5EF4-FFF2-40B4-BE49-F238E27FC236}">
                <a16:creationId xmlns:a16="http://schemas.microsoft.com/office/drawing/2014/main" id="{BE5E4945-097E-5E4E-AEED-77ABDDB2C530}"/>
              </a:ext>
            </a:extLst>
          </p:cNvPr>
          <p:cNvSpPr>
            <a:spLocks noGrp="1"/>
          </p:cNvSpPr>
          <p:nvPr>
            <p:ph type="dt" sz="half" idx="10"/>
          </p:nvPr>
        </p:nvSpPr>
        <p:spPr/>
        <p:txBody>
          <a:bodyPr/>
          <a:lstStyle>
            <a:lvl1pPr>
              <a:defRPr>
                <a:solidFill>
                  <a:schemeClr val="bg1"/>
                </a:solidFill>
              </a:defRPr>
            </a:lvl1pPr>
          </a:lstStyle>
          <a:p>
            <a:fld id="{5F9963DD-B7E6-ED44-A129-E830F8CD5558}" type="datetime1">
              <a:rPr lang="en-US" smtClean="0"/>
              <a:t>4/22/20</a:t>
            </a:fld>
            <a:endParaRPr lang="en-JP"/>
          </a:p>
        </p:txBody>
      </p:sp>
      <p:sp>
        <p:nvSpPr>
          <p:cNvPr id="7" name="Slide Number Placeholder 6">
            <a:extLst>
              <a:ext uri="{FF2B5EF4-FFF2-40B4-BE49-F238E27FC236}">
                <a16:creationId xmlns:a16="http://schemas.microsoft.com/office/drawing/2014/main" id="{9E479E3F-C15F-3548-9C80-FAEB01D2DC66}"/>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5CF4C567-0658-664A-A4A8-F79EE487D84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984875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E4C111-8DEA-B043-B4B3-219FB01B92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JP" dirty="0"/>
          </a:p>
        </p:txBody>
      </p:sp>
      <p:sp>
        <p:nvSpPr>
          <p:cNvPr id="3" name="Text Placeholder 2">
            <a:extLst>
              <a:ext uri="{FF2B5EF4-FFF2-40B4-BE49-F238E27FC236}">
                <a16:creationId xmlns:a16="http://schemas.microsoft.com/office/drawing/2014/main" id="{913BFFCD-2135-C14B-B52B-245329B8C0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4" name="Date Placeholder 3">
            <a:extLst>
              <a:ext uri="{FF2B5EF4-FFF2-40B4-BE49-F238E27FC236}">
                <a16:creationId xmlns:a16="http://schemas.microsoft.com/office/drawing/2014/main" id="{B091EB3C-B310-104D-B01A-3FA902673B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5213D-37FD-474E-8328-358C6AA6EA3C}" type="datetime1">
              <a:rPr lang="en-US" smtClean="0"/>
              <a:t>4/22/20</a:t>
            </a:fld>
            <a:endParaRPr lang="en-JP"/>
          </a:p>
        </p:txBody>
      </p:sp>
      <p:sp>
        <p:nvSpPr>
          <p:cNvPr id="6" name="Slide Number Placeholder 5">
            <a:extLst>
              <a:ext uri="{FF2B5EF4-FFF2-40B4-BE49-F238E27FC236}">
                <a16:creationId xmlns:a16="http://schemas.microsoft.com/office/drawing/2014/main" id="{7621A058-3128-B94B-8774-D8485D3A0F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790962-CE9A-2A41-A43E-2C8FD03A0A4B}" type="slidenum">
              <a:rPr lang="en-JP" smtClean="0"/>
              <a:t>‹#›</a:t>
            </a:fld>
            <a:endParaRPr lang="en-JP"/>
          </a:p>
        </p:txBody>
      </p:sp>
      <p:pic>
        <p:nvPicPr>
          <p:cNvPr id="9" name="Picture 8">
            <a:extLst>
              <a:ext uri="{FF2B5EF4-FFF2-40B4-BE49-F238E27FC236}">
                <a16:creationId xmlns:a16="http://schemas.microsoft.com/office/drawing/2014/main" id="{2DF7C4B4-C0DC-D147-BF7C-683B2FF28EA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841661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9.tiff"/><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youtu.be/DeOVe2YV2Io"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0.tiff"/></Relationships>
</file>

<file path=ppt/slides/_rels/slide8.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605019-7F6E-CF47-AE2A-C5498F44B10C}"/>
              </a:ext>
            </a:extLst>
          </p:cNvPr>
          <p:cNvPicPr>
            <a:picLocks noChangeAspect="1"/>
          </p:cNvPicPr>
          <p:nvPr/>
        </p:nvPicPr>
        <p:blipFill>
          <a:blip r:embed="rId3"/>
          <a:stretch>
            <a:fillRect/>
          </a:stretch>
        </p:blipFill>
        <p:spPr>
          <a:xfrm>
            <a:off x="4226796" y="1933982"/>
            <a:ext cx="3738407" cy="2495937"/>
          </a:xfrm>
          <a:prstGeom prst="rect">
            <a:avLst/>
          </a:prstGeom>
        </p:spPr>
      </p:pic>
      <p:sp>
        <p:nvSpPr>
          <p:cNvPr id="3" name="字幕 2">
            <a:extLst>
              <a:ext uri="{FF2B5EF4-FFF2-40B4-BE49-F238E27FC236}">
                <a16:creationId xmlns:a16="http://schemas.microsoft.com/office/drawing/2014/main" id="{4F53732A-54DF-5A48-89A6-34C00287C452}"/>
              </a:ext>
            </a:extLst>
          </p:cNvPr>
          <p:cNvSpPr>
            <a:spLocks noGrp="1"/>
          </p:cNvSpPr>
          <p:nvPr>
            <p:ph type="subTitle" idx="1"/>
          </p:nvPr>
        </p:nvSpPr>
        <p:spPr>
          <a:xfrm>
            <a:off x="1523999" y="4429919"/>
            <a:ext cx="9144000" cy="1655762"/>
          </a:xfrm>
        </p:spPr>
        <p:txBody>
          <a:bodyPr anchor="ctr"/>
          <a:lstStyle/>
          <a:p>
            <a:r>
              <a:rPr lang="ja-JP" altLang="en-US"/>
              <a:t>遠隔授業</a:t>
            </a:r>
            <a:r>
              <a:rPr lang="en-US" altLang="ja-JP" dirty="0"/>
              <a:t>WG</a:t>
            </a:r>
          </a:p>
          <a:p>
            <a:r>
              <a:rPr kumimoji="1" lang="ja-JP" altLang="en-US"/>
              <a:t>（担当：山本渉）</a:t>
            </a:r>
          </a:p>
        </p:txBody>
      </p:sp>
      <p:sp>
        <p:nvSpPr>
          <p:cNvPr id="4" name="Slide Number Placeholder 3">
            <a:extLst>
              <a:ext uri="{FF2B5EF4-FFF2-40B4-BE49-F238E27FC236}">
                <a16:creationId xmlns:a16="http://schemas.microsoft.com/office/drawing/2014/main" id="{3A4D2CB5-3A61-1743-9853-B77184320F8D}"/>
              </a:ext>
            </a:extLst>
          </p:cNvPr>
          <p:cNvSpPr>
            <a:spLocks noGrp="1"/>
          </p:cNvSpPr>
          <p:nvPr>
            <p:ph type="sldNum" sz="quarter" idx="12"/>
          </p:nvPr>
        </p:nvSpPr>
        <p:spPr/>
        <p:txBody>
          <a:bodyPr/>
          <a:lstStyle/>
          <a:p>
            <a:fld id="{42790962-CE9A-2A41-A43E-2C8FD03A0A4B}" type="slidenum">
              <a:rPr lang="en-JP" smtClean="0"/>
              <a:t>1</a:t>
            </a:fld>
            <a:endParaRPr lang="en-JP"/>
          </a:p>
        </p:txBody>
      </p:sp>
    </p:spTree>
    <p:extLst>
      <p:ext uri="{BB962C8B-B14F-4D97-AF65-F5344CB8AC3E}">
        <p14:creationId xmlns:p14="http://schemas.microsoft.com/office/powerpoint/2010/main" val="2380862519"/>
      </p:ext>
    </p:extLst>
  </p:cSld>
  <p:clrMapOvr>
    <a:masterClrMapping/>
  </p:clrMapOvr>
  <mc:AlternateContent xmlns:mc="http://schemas.openxmlformats.org/markup-compatibility/2006" xmlns:p14="http://schemas.microsoft.com/office/powerpoint/2010/main">
    <mc:Choice Requires="p14">
      <p:transition spd="slow" p14:dur="2000" advTm="18005"/>
    </mc:Choice>
    <mc:Fallback xmlns="">
      <p:transition spd="slow" advTm="18005"/>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授業</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b="1">
                <a:solidFill>
                  <a:schemeClr val="accent5"/>
                </a:solidFill>
                <a:latin typeface="Yu Gothic" panose="020B0400000000000000" pitchFamily="34" charset="-128"/>
                <a:ea typeface="Yu Gothic" panose="020B0400000000000000" pitchFamily="34" charset="-128"/>
              </a:rPr>
              <a:t>授業</a:t>
            </a:r>
            <a:r>
              <a:rPr lang="ja-JP" altLang="en-US" b="1">
                <a:latin typeface="Yu Gothic" panose="020B0400000000000000" pitchFamily="34" charset="-128"/>
                <a:ea typeface="Yu Gothic" panose="020B0400000000000000" pitchFamily="34" charset="-128"/>
              </a:rPr>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rPr>
              <a:t>採点</a:t>
            </a:r>
            <a:r>
              <a:rPr lang="ja-JP" altLang="en-US"/>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10</a:t>
            </a:fld>
            <a:endParaRPr lang="en-JP"/>
          </a:p>
        </p:txBody>
      </p:sp>
      <p:pic>
        <p:nvPicPr>
          <p:cNvPr id="8" name="コンテンツ プレースホルダー 3">
            <a:extLst>
              <a:ext uri="{FF2B5EF4-FFF2-40B4-BE49-F238E27FC236}">
                <a16:creationId xmlns:a16="http://schemas.microsoft.com/office/drawing/2014/main" id="{0CD3F33B-8DF0-4743-87F9-2A7AC79767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spTree>
    <p:extLst>
      <p:ext uri="{BB962C8B-B14F-4D97-AF65-F5344CB8AC3E}">
        <p14:creationId xmlns:p14="http://schemas.microsoft.com/office/powerpoint/2010/main" val="726729110"/>
      </p:ext>
    </p:extLst>
  </p:cSld>
  <p:clrMapOvr>
    <a:masterClrMapping/>
  </p:clrMapOvr>
  <mc:AlternateContent xmlns:mc="http://schemas.openxmlformats.org/markup-compatibility/2006" xmlns:p14="http://schemas.microsoft.com/office/powerpoint/2010/main">
    <mc:Choice Requires="p14">
      <p:transition spd="slow" p14:dur="2000" advTm="10681"/>
    </mc:Choice>
    <mc:Fallback xmlns="">
      <p:transition spd="slow" advTm="10681"/>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11</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349FA445-9382-F944-AD8F-6F6BC18147C4}"/>
              </a:ext>
            </a:extLst>
          </p:cNvPr>
          <p:cNvSpPr txBox="1"/>
          <p:nvPr/>
        </p:nvSpPr>
        <p:spPr>
          <a:xfrm>
            <a:off x="228600" y="4914900"/>
            <a:ext cx="2262158" cy="1200329"/>
          </a:xfrm>
          <a:prstGeom prst="rect">
            <a:avLst/>
          </a:prstGeom>
          <a:noFill/>
        </p:spPr>
        <p:txBody>
          <a:bodyPr wrap="none" rtlCol="0">
            <a:spAutoFit/>
          </a:bodyPr>
          <a:lstStyle/>
          <a:p>
            <a:r>
              <a:rPr kumimoji="1" lang="ja-JP" altLang="en-US"/>
              <a:t>ここもデフォルトは</a:t>
            </a:r>
            <a:endParaRPr kumimoji="1" lang="en-US" altLang="ja-JP" dirty="0"/>
          </a:p>
          <a:p>
            <a:r>
              <a:rPr kumimoji="1" lang="ja-JP" altLang="en-US"/>
              <a:t>投稿順に並ぶ</a:t>
            </a:r>
            <a:endParaRPr kumimoji="1" lang="en-US" altLang="ja-JP" dirty="0"/>
          </a:p>
          <a:p>
            <a:endParaRPr kumimoji="1" lang="en-US" altLang="ja-JP" dirty="0"/>
          </a:p>
          <a:p>
            <a:r>
              <a:rPr kumimoji="1" lang="ja-JP" altLang="en-US"/>
              <a:t>あとで並べ替え可能</a:t>
            </a:r>
          </a:p>
        </p:txBody>
      </p:sp>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sp>
        <p:nvSpPr>
          <p:cNvPr id="9" name="TextBox 8">
            <a:extLst>
              <a:ext uri="{FF2B5EF4-FFF2-40B4-BE49-F238E27FC236}">
                <a16:creationId xmlns:a16="http://schemas.microsoft.com/office/drawing/2014/main" id="{9B70E03E-CA72-CD4D-BE4F-41E04F61B296}"/>
              </a:ext>
            </a:extLst>
          </p:cNvPr>
          <p:cNvSpPr txBox="1"/>
          <p:nvPr/>
        </p:nvSpPr>
        <p:spPr>
          <a:xfrm>
            <a:off x="228600" y="3245796"/>
            <a:ext cx="2723823" cy="923330"/>
          </a:xfrm>
          <a:prstGeom prst="rect">
            <a:avLst/>
          </a:prstGeom>
          <a:noFill/>
        </p:spPr>
        <p:txBody>
          <a:bodyPr wrap="none" rtlCol="0">
            <a:spAutoFit/>
          </a:bodyPr>
          <a:lstStyle/>
          <a:p>
            <a:r>
              <a:rPr kumimoji="1" lang="ja-JP" altLang="en-US"/>
              <a:t>テスト付き課題は教材と</a:t>
            </a:r>
            <a:endParaRPr kumimoji="1" lang="en-US" altLang="ja-JP" dirty="0"/>
          </a:p>
          <a:p>
            <a:r>
              <a:rPr kumimoji="1" lang="en-US" altLang="ja-JP" dirty="0"/>
              <a:t>Google</a:t>
            </a:r>
            <a:r>
              <a:rPr kumimoji="1" lang="ja-JP" altLang="en-US"/>
              <a:t>フォームによる</a:t>
            </a:r>
            <a:endParaRPr kumimoji="1" lang="en-US" altLang="ja-JP" dirty="0"/>
          </a:p>
          <a:p>
            <a:r>
              <a:rPr kumimoji="1" lang="ja-JP" altLang="en-US"/>
              <a:t>テストのセット</a:t>
            </a:r>
          </a:p>
        </p:txBody>
      </p:sp>
      <p:sp>
        <p:nvSpPr>
          <p:cNvPr id="10" name="TextBox 9">
            <a:extLst>
              <a:ext uri="{FF2B5EF4-FFF2-40B4-BE49-F238E27FC236}">
                <a16:creationId xmlns:a16="http://schemas.microsoft.com/office/drawing/2014/main" id="{4ABA4050-AC3D-D140-B4EE-2E44FDEC0635}"/>
              </a:ext>
            </a:extLst>
          </p:cNvPr>
          <p:cNvSpPr txBox="1"/>
          <p:nvPr/>
        </p:nvSpPr>
        <p:spPr>
          <a:xfrm>
            <a:off x="9455150" y="3298329"/>
            <a:ext cx="1800493" cy="923330"/>
          </a:xfrm>
          <a:prstGeom prst="rect">
            <a:avLst/>
          </a:prstGeom>
          <a:noFill/>
        </p:spPr>
        <p:txBody>
          <a:bodyPr wrap="none" rtlCol="0">
            <a:spAutoFit/>
          </a:bodyPr>
          <a:lstStyle/>
          <a:p>
            <a:r>
              <a:rPr kumimoji="1" lang="ja-JP" altLang="en-US"/>
              <a:t>教材には様々な</a:t>
            </a:r>
            <a:endParaRPr kumimoji="1" lang="en-US" altLang="ja-JP" dirty="0"/>
          </a:p>
          <a:p>
            <a:r>
              <a:rPr kumimoji="1" lang="ja-JP" altLang="en-US"/>
              <a:t>ファイルを添付</a:t>
            </a:r>
            <a:endParaRPr kumimoji="1" lang="en-US" altLang="ja-JP" dirty="0"/>
          </a:p>
          <a:p>
            <a:r>
              <a:rPr kumimoji="1" lang="ja-JP" altLang="en-US"/>
              <a:t>できる</a:t>
            </a:r>
          </a:p>
        </p:txBody>
      </p:sp>
      <p:sp>
        <p:nvSpPr>
          <p:cNvPr id="11" name="TextBox 10">
            <a:extLst>
              <a:ext uri="{FF2B5EF4-FFF2-40B4-BE49-F238E27FC236}">
                <a16:creationId xmlns:a16="http://schemas.microsoft.com/office/drawing/2014/main" id="{80524A75-B32A-B14C-BE96-34F4DC13DE3F}"/>
              </a:ext>
            </a:extLst>
          </p:cNvPr>
          <p:cNvSpPr txBox="1"/>
          <p:nvPr/>
        </p:nvSpPr>
        <p:spPr>
          <a:xfrm>
            <a:off x="9455150" y="4563814"/>
            <a:ext cx="2134430" cy="646331"/>
          </a:xfrm>
          <a:prstGeom prst="rect">
            <a:avLst/>
          </a:prstGeom>
          <a:noFill/>
        </p:spPr>
        <p:txBody>
          <a:bodyPr wrap="none" rtlCol="0">
            <a:spAutoFit/>
          </a:bodyPr>
          <a:lstStyle/>
          <a:p>
            <a:r>
              <a:rPr kumimoji="1" lang="en-US" altLang="ja-JP" dirty="0"/>
              <a:t>YouTube</a:t>
            </a:r>
            <a:r>
              <a:rPr kumimoji="1" lang="ja-JP" altLang="en-US"/>
              <a:t>へのリンク</a:t>
            </a:r>
            <a:endParaRPr kumimoji="1" lang="en-US" altLang="ja-JP" dirty="0"/>
          </a:p>
          <a:p>
            <a:r>
              <a:rPr kumimoji="1" lang="ja-JP" altLang="en-US"/>
              <a:t>が簡単にできる</a:t>
            </a:r>
          </a:p>
        </p:txBody>
      </p:sp>
    </p:spTree>
    <p:extLst>
      <p:ext uri="{BB962C8B-B14F-4D97-AF65-F5344CB8AC3E}">
        <p14:creationId xmlns:p14="http://schemas.microsoft.com/office/powerpoint/2010/main" val="3724363650"/>
      </p:ext>
    </p:extLst>
  </p:cSld>
  <p:clrMapOvr>
    <a:masterClrMapping/>
  </p:clrMapOvr>
  <mc:AlternateContent xmlns:mc="http://schemas.openxmlformats.org/markup-compatibility/2006" xmlns:p14="http://schemas.microsoft.com/office/powerpoint/2010/main">
    <mc:Choice Requires="p14">
      <p:transition spd="slow" p14:dur="2000" advTm="9768"/>
    </mc:Choice>
    <mc:Fallback xmlns="">
      <p:transition spd="slow" advTm="976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メンバー</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b="1">
                <a:solidFill>
                  <a:schemeClr val="accent4"/>
                </a:solidFill>
                <a:latin typeface="Yu Gothic" panose="020B0400000000000000" pitchFamily="34" charset="-128"/>
                <a:ea typeface="Yu Gothic" panose="020B0400000000000000" pitchFamily="34" charset="-128"/>
              </a:rPr>
              <a:t>メンバー</a:t>
            </a:r>
            <a:r>
              <a:rPr kumimoji="1" lang="ja-JP" altLang="en-US" b="1">
                <a:latin typeface="Yu Gothic" panose="020B0400000000000000" pitchFamily="34" charset="-128"/>
                <a:ea typeface="Yu Gothic" panose="020B0400000000000000" pitchFamily="34" charset="-128"/>
              </a:rPr>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latin typeface="Yu Gothic" panose="020B0400000000000000" pitchFamily="34" charset="-128"/>
                <a:ea typeface="Yu Gothic" panose="020B0400000000000000" pitchFamily="34" charset="-128"/>
              </a:rPr>
              <a:t>採点</a:t>
            </a:r>
            <a:r>
              <a:rPr lang="ja-JP" altLang="en-US">
                <a:latin typeface="Yu Gothic" panose="020B0400000000000000" pitchFamily="34" charset="-128"/>
                <a:ea typeface="Yu Gothic" panose="020B0400000000000000" pitchFamily="34" charset="-128"/>
              </a:rPr>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12</a:t>
            </a:fld>
            <a:endParaRPr lang="en-JP"/>
          </a:p>
        </p:txBody>
      </p:sp>
      <p:pic>
        <p:nvPicPr>
          <p:cNvPr id="7" name="コンテンツ プレースホルダー 3">
            <a:extLst>
              <a:ext uri="{FF2B5EF4-FFF2-40B4-BE49-F238E27FC236}">
                <a16:creationId xmlns:a16="http://schemas.microsoft.com/office/drawing/2014/main" id="{81608F07-FBDD-094D-B5C8-769C17D04B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spTree>
    <p:extLst>
      <p:ext uri="{BB962C8B-B14F-4D97-AF65-F5344CB8AC3E}">
        <p14:creationId xmlns:p14="http://schemas.microsoft.com/office/powerpoint/2010/main" val="1419037517"/>
      </p:ext>
    </p:extLst>
  </p:cSld>
  <p:clrMapOvr>
    <a:masterClrMapping/>
  </p:clrMapOvr>
  <mc:AlternateContent xmlns:mc="http://schemas.openxmlformats.org/markup-compatibility/2006" xmlns:p14="http://schemas.microsoft.com/office/powerpoint/2010/main">
    <mc:Choice Requires="p14">
      <p:transition spd="slow" p14:dur="2000" advTm="4864"/>
    </mc:Choice>
    <mc:Fallback xmlns="">
      <p:transition spd="slow" advTm="4864"/>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35C37-5316-ED4F-8100-B305EAC3C752}"/>
              </a:ext>
            </a:extLst>
          </p:cNvPr>
          <p:cNvSpPr>
            <a:spLocks noGrp="1"/>
          </p:cNvSpPr>
          <p:nvPr>
            <p:ph type="title"/>
          </p:nvPr>
        </p:nvSpPr>
        <p:spPr/>
        <p:txBody>
          <a:bodyPr/>
          <a:lstStyle/>
          <a:p>
            <a:r>
              <a:rPr lang="ja-JP" altLang="en-US"/>
              <a:t>メンバー</a:t>
            </a:r>
            <a:endParaRPr kumimoji="1" lang="ja-JP" altLang="en-US"/>
          </a:p>
        </p:txBody>
      </p:sp>
      <p:sp>
        <p:nvSpPr>
          <p:cNvPr id="4" name="Slide Number Placeholder 3">
            <a:extLst>
              <a:ext uri="{FF2B5EF4-FFF2-40B4-BE49-F238E27FC236}">
                <a16:creationId xmlns:a16="http://schemas.microsoft.com/office/drawing/2014/main" id="{77B3D1A5-B85D-2D4A-B454-3901934F669B}"/>
              </a:ext>
            </a:extLst>
          </p:cNvPr>
          <p:cNvSpPr>
            <a:spLocks noGrp="1"/>
          </p:cNvSpPr>
          <p:nvPr>
            <p:ph type="sldNum" sz="quarter" idx="12"/>
          </p:nvPr>
        </p:nvSpPr>
        <p:spPr/>
        <p:txBody>
          <a:bodyPr/>
          <a:lstStyle/>
          <a:p>
            <a:fld id="{42790962-CE9A-2A41-A43E-2C8FD03A0A4B}" type="slidenum">
              <a:rPr lang="en-JP" smtClean="0"/>
              <a:pPr/>
              <a:t>13</a:t>
            </a:fld>
            <a:endParaRPr lang="en-JP"/>
          </a:p>
        </p:txBody>
      </p:sp>
      <p:pic>
        <p:nvPicPr>
          <p:cNvPr id="5" name="コンテンツ プレースホルダー 3">
            <a:extLst>
              <a:ext uri="{FF2B5EF4-FFF2-40B4-BE49-F238E27FC236}">
                <a16:creationId xmlns:a16="http://schemas.microsoft.com/office/drawing/2014/main" id="{7BB5993E-05D1-344A-8B71-11468BD2F92C}"/>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Tree>
    <p:extLst>
      <p:ext uri="{BB962C8B-B14F-4D97-AF65-F5344CB8AC3E}">
        <p14:creationId xmlns:p14="http://schemas.microsoft.com/office/powerpoint/2010/main" val="3771101520"/>
      </p:ext>
    </p:extLst>
  </p:cSld>
  <p:clrMapOvr>
    <a:masterClrMapping/>
  </p:clrMapOvr>
  <mc:AlternateContent xmlns:mc="http://schemas.openxmlformats.org/markup-compatibility/2006" xmlns:p14="http://schemas.microsoft.com/office/powerpoint/2010/main">
    <mc:Choice Requires="p14">
      <p:transition spd="slow" p14:dur="2000" advTm="14869"/>
    </mc:Choice>
    <mc:Fallback xmlns="">
      <p:transition spd="slow" advTm="14869"/>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lang="ja-JP" altLang="en-US"/>
              <a:t>採点</a:t>
            </a:r>
            <a:endParaRPr kumimoji="1" lang="ja-JP" altLang="en-US"/>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b="1">
                <a:solidFill>
                  <a:schemeClr val="accent2"/>
                </a:solidFill>
                <a:latin typeface="Yu Gothic" panose="020B0400000000000000" pitchFamily="34" charset="-128"/>
                <a:ea typeface="Yu Gothic" panose="020B0400000000000000" pitchFamily="34" charset="-128"/>
              </a:rPr>
              <a:t>採点</a:t>
            </a:r>
            <a:r>
              <a:rPr lang="ja-JP" altLang="en-US" b="1">
                <a:latin typeface="Yu Gothic" panose="020B0400000000000000" pitchFamily="34" charset="-128"/>
                <a:ea typeface="Yu Gothic" panose="020B0400000000000000" pitchFamily="34" charset="-128"/>
              </a:rPr>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14</a:t>
            </a:fld>
            <a:endParaRPr lang="en-JP"/>
          </a:p>
        </p:txBody>
      </p:sp>
      <p:pic>
        <p:nvPicPr>
          <p:cNvPr id="7" name="コンテンツ プレースホルダー 3">
            <a:extLst>
              <a:ext uri="{FF2B5EF4-FFF2-40B4-BE49-F238E27FC236}">
                <a16:creationId xmlns:a16="http://schemas.microsoft.com/office/drawing/2014/main" id="{29337A48-0ED9-1B4A-BA35-F8794C45E1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spTree>
    <p:extLst>
      <p:ext uri="{BB962C8B-B14F-4D97-AF65-F5344CB8AC3E}">
        <p14:creationId xmlns:p14="http://schemas.microsoft.com/office/powerpoint/2010/main" val="797669485"/>
      </p:ext>
    </p:extLst>
  </p:cSld>
  <p:clrMapOvr>
    <a:masterClrMapping/>
  </p:clrMapOvr>
  <mc:AlternateContent xmlns:mc="http://schemas.openxmlformats.org/markup-compatibility/2006" xmlns:p14="http://schemas.microsoft.com/office/powerpoint/2010/main">
    <mc:Choice Requires="p14">
      <p:transition spd="slow" p14:dur="2000" advTm="6843"/>
    </mc:Choice>
    <mc:Fallback xmlns="">
      <p:transition spd="slow" advTm="684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15</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pic>
        <p:nvPicPr>
          <p:cNvPr id="14" name="Content Placeholder 13">
            <a:extLst>
              <a:ext uri="{FF2B5EF4-FFF2-40B4-BE49-F238E27FC236}">
                <a16:creationId xmlns:a16="http://schemas.microsoft.com/office/drawing/2014/main" id="{E52B801A-3F36-0B48-958B-3D609131E3EF}"/>
              </a:ext>
            </a:extLst>
          </p:cNvPr>
          <p:cNvPicPr>
            <a:picLocks noGrp="1" noChangeAspect="1"/>
          </p:cNvPicPr>
          <p:nvPr>
            <p:ph idx="1"/>
          </p:nvPr>
        </p:nvPicPr>
        <p:blipFill>
          <a:blip r:embed="rId3"/>
          <a:stretch>
            <a:fillRect/>
          </a:stretch>
        </p:blipFill>
        <p:spPr>
          <a:xfrm>
            <a:off x="3049230" y="1825625"/>
            <a:ext cx="6093540" cy="4351338"/>
          </a:xfrm>
          <a:prstGeom prst="rect">
            <a:avLst/>
          </a:prstGeom>
        </p:spPr>
      </p:pic>
      <p:sp>
        <p:nvSpPr>
          <p:cNvPr id="8" name="TextBox 7">
            <a:extLst>
              <a:ext uri="{FF2B5EF4-FFF2-40B4-BE49-F238E27FC236}">
                <a16:creationId xmlns:a16="http://schemas.microsoft.com/office/drawing/2014/main" id="{816C03F8-BE5D-7847-BB1A-501C5E02BB25}"/>
              </a:ext>
            </a:extLst>
          </p:cNvPr>
          <p:cNvSpPr txBox="1"/>
          <p:nvPr/>
        </p:nvSpPr>
        <p:spPr>
          <a:xfrm>
            <a:off x="228599" y="3941033"/>
            <a:ext cx="2492990" cy="1200329"/>
          </a:xfrm>
          <a:prstGeom prst="rect">
            <a:avLst/>
          </a:prstGeom>
          <a:noFill/>
        </p:spPr>
        <p:txBody>
          <a:bodyPr wrap="none" rtlCol="0">
            <a:spAutoFit/>
          </a:bodyPr>
          <a:lstStyle/>
          <a:p>
            <a:r>
              <a:rPr kumimoji="1" lang="ja-JP" altLang="en-US"/>
              <a:t>採点結果に基づく成績</a:t>
            </a:r>
            <a:endParaRPr kumimoji="1" lang="en-US" altLang="ja-JP" dirty="0"/>
          </a:p>
          <a:p>
            <a:r>
              <a:rPr kumimoji="1" lang="ja-JP" altLang="en-US"/>
              <a:t>評価に、単純合計と</a:t>
            </a:r>
            <a:endParaRPr kumimoji="1" lang="en-US" altLang="ja-JP" dirty="0"/>
          </a:p>
          <a:p>
            <a:r>
              <a:rPr kumimoji="1" lang="ja-JP" altLang="en-US"/>
              <a:t>荷重付き合計から選択</a:t>
            </a:r>
            <a:endParaRPr kumimoji="1" lang="en-US" altLang="ja-JP" dirty="0"/>
          </a:p>
          <a:p>
            <a:r>
              <a:rPr kumimoji="1" lang="ja-JP" altLang="en-US"/>
              <a:t>可能</a:t>
            </a:r>
            <a:endParaRPr kumimoji="1" lang="en-US" altLang="ja-JP" dirty="0"/>
          </a:p>
        </p:txBody>
      </p:sp>
      <p:sp>
        <p:nvSpPr>
          <p:cNvPr id="9" name="TextBox 8">
            <a:extLst>
              <a:ext uri="{FF2B5EF4-FFF2-40B4-BE49-F238E27FC236}">
                <a16:creationId xmlns:a16="http://schemas.microsoft.com/office/drawing/2014/main" id="{1B759244-D7FF-2543-A8B2-1C060C27B199}"/>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sp>
        <p:nvSpPr>
          <p:cNvPr id="11" name="TextBox 10">
            <a:extLst>
              <a:ext uri="{FF2B5EF4-FFF2-40B4-BE49-F238E27FC236}">
                <a16:creationId xmlns:a16="http://schemas.microsoft.com/office/drawing/2014/main" id="{AE30A310-1C39-FF45-8818-C4C7E43A85AC}"/>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spTree>
    <p:extLst>
      <p:ext uri="{BB962C8B-B14F-4D97-AF65-F5344CB8AC3E}">
        <p14:creationId xmlns:p14="http://schemas.microsoft.com/office/powerpoint/2010/main" val="1559344131"/>
      </p:ext>
    </p:extLst>
  </p:cSld>
  <p:clrMapOvr>
    <a:masterClrMapping/>
  </p:clrMapOvr>
  <mc:AlternateContent xmlns:mc="http://schemas.openxmlformats.org/markup-compatibility/2006" xmlns:p14="http://schemas.microsoft.com/office/powerpoint/2010/main">
    <mc:Choice Requires="p14">
      <p:transition spd="slow" p14:dur="2000" advTm="12240"/>
    </mc:Choice>
    <mc:Fallback xmlns="">
      <p:transition spd="slow" advTm="122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16</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8" name="TextBox 7">
            <a:extLst>
              <a:ext uri="{FF2B5EF4-FFF2-40B4-BE49-F238E27FC236}">
                <a16:creationId xmlns:a16="http://schemas.microsoft.com/office/drawing/2014/main" id="{22FFF68F-3CDE-D249-B693-317BF80EF4CE}"/>
              </a:ext>
            </a:extLst>
          </p:cNvPr>
          <p:cNvSpPr txBox="1"/>
          <p:nvPr/>
        </p:nvSpPr>
        <p:spPr>
          <a:xfrm>
            <a:off x="228599" y="3941033"/>
            <a:ext cx="2492990" cy="1200329"/>
          </a:xfrm>
          <a:prstGeom prst="rect">
            <a:avLst/>
          </a:prstGeom>
          <a:noFill/>
        </p:spPr>
        <p:txBody>
          <a:bodyPr wrap="none" rtlCol="0">
            <a:spAutoFit/>
          </a:bodyPr>
          <a:lstStyle/>
          <a:p>
            <a:r>
              <a:rPr kumimoji="1" lang="ja-JP" altLang="en-US"/>
              <a:t>採点結果に基づく成績</a:t>
            </a:r>
            <a:endParaRPr kumimoji="1" lang="en-US" altLang="ja-JP" dirty="0"/>
          </a:p>
          <a:p>
            <a:r>
              <a:rPr kumimoji="1" lang="ja-JP" altLang="en-US"/>
              <a:t>評価に、単純合計と</a:t>
            </a:r>
            <a:endParaRPr kumimoji="1" lang="en-US" altLang="ja-JP" dirty="0"/>
          </a:p>
          <a:p>
            <a:r>
              <a:rPr kumimoji="1" lang="ja-JP" altLang="en-US"/>
              <a:t>荷重付き合計から選択</a:t>
            </a:r>
            <a:endParaRPr kumimoji="1" lang="en-US" altLang="ja-JP" dirty="0"/>
          </a:p>
          <a:p>
            <a:r>
              <a:rPr kumimoji="1" lang="ja-JP" altLang="en-US"/>
              <a:t>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6" name="Content Placeholder 5">
            <a:extLst>
              <a:ext uri="{FF2B5EF4-FFF2-40B4-BE49-F238E27FC236}">
                <a16:creationId xmlns:a16="http://schemas.microsoft.com/office/drawing/2014/main" id="{0E29AA93-79CA-1E4D-B08E-AEE2460A10CB}"/>
              </a:ext>
            </a:extLst>
          </p:cNvPr>
          <p:cNvPicPr>
            <a:picLocks noGrp="1" noChangeAspect="1"/>
          </p:cNvPicPr>
          <p:nvPr>
            <p:ph idx="1"/>
          </p:nvPr>
        </p:nvPicPr>
        <p:blipFill>
          <a:blip r:embed="rId3"/>
          <a:stretch>
            <a:fillRect/>
          </a:stretch>
        </p:blipFill>
        <p:spPr>
          <a:xfrm>
            <a:off x="3049230" y="1825625"/>
            <a:ext cx="6093540" cy="4351338"/>
          </a:xfrm>
          <a:prstGeom prst="rect">
            <a:avLst/>
          </a:prstGeom>
        </p:spPr>
      </p:pic>
      <p:sp>
        <p:nvSpPr>
          <p:cNvPr id="12" name="TextBox 11">
            <a:extLst>
              <a:ext uri="{FF2B5EF4-FFF2-40B4-BE49-F238E27FC236}">
                <a16:creationId xmlns:a16="http://schemas.microsoft.com/office/drawing/2014/main" id="{580428E2-6DF2-924A-8001-74070F899E5E}"/>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sp>
        <p:nvSpPr>
          <p:cNvPr id="13" name="TextBox 12">
            <a:extLst>
              <a:ext uri="{FF2B5EF4-FFF2-40B4-BE49-F238E27FC236}">
                <a16:creationId xmlns:a16="http://schemas.microsoft.com/office/drawing/2014/main" id="{84969610-3F3B-4F48-BF00-0A5D9F3F969E}"/>
              </a:ext>
            </a:extLst>
          </p:cNvPr>
          <p:cNvSpPr txBox="1"/>
          <p:nvPr/>
        </p:nvSpPr>
        <p:spPr>
          <a:xfrm>
            <a:off x="9360600" y="5115143"/>
            <a:ext cx="2031325" cy="646331"/>
          </a:xfrm>
          <a:prstGeom prst="rect">
            <a:avLst/>
          </a:prstGeom>
          <a:noFill/>
        </p:spPr>
        <p:txBody>
          <a:bodyPr wrap="none" rtlCol="0">
            <a:spAutoFit/>
          </a:bodyPr>
          <a:lstStyle/>
          <a:p>
            <a:r>
              <a:rPr kumimoji="1" lang="ja-JP" altLang="en-US"/>
              <a:t>コメントの再利用</a:t>
            </a:r>
            <a:endParaRPr kumimoji="1" lang="en-US" altLang="ja-JP" dirty="0"/>
          </a:p>
          <a:p>
            <a:r>
              <a:rPr kumimoji="1" lang="ja-JP" altLang="en-US"/>
              <a:t>も可能</a:t>
            </a:r>
            <a:endParaRPr kumimoji="1" lang="en-US" altLang="ja-JP" dirty="0"/>
          </a:p>
        </p:txBody>
      </p:sp>
    </p:spTree>
    <p:extLst>
      <p:ext uri="{BB962C8B-B14F-4D97-AF65-F5344CB8AC3E}">
        <p14:creationId xmlns:p14="http://schemas.microsoft.com/office/powerpoint/2010/main" val="3402500916"/>
      </p:ext>
    </p:extLst>
  </p:cSld>
  <p:clrMapOvr>
    <a:masterClrMapping/>
  </p:clrMapOvr>
  <mc:AlternateContent xmlns:mc="http://schemas.openxmlformats.org/markup-compatibility/2006" xmlns:p14="http://schemas.microsoft.com/office/powerpoint/2010/main">
    <mc:Choice Requires="p14">
      <p:transition spd="slow" p14:dur="2000" advTm="11027"/>
    </mc:Choice>
    <mc:Fallback xmlns="">
      <p:transition spd="slow" advTm="110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5D33F5-E71A-7946-B079-09E1C2B5D0FA}"/>
              </a:ext>
            </a:extLst>
          </p:cNvPr>
          <p:cNvSpPr>
            <a:spLocks noGrp="1"/>
          </p:cNvSpPr>
          <p:nvPr>
            <p:ph type="title"/>
          </p:nvPr>
        </p:nvSpPr>
        <p:spPr/>
        <p:txBody>
          <a:bodyPr/>
          <a:lstStyle/>
          <a:p>
            <a:r>
              <a:rPr lang="en-US" altLang="ja-JP" dirty="0"/>
              <a:t>Classroom</a:t>
            </a:r>
            <a:r>
              <a:rPr lang="ja-JP" altLang="en-US"/>
              <a:t>における</a:t>
            </a:r>
            <a:r>
              <a:rPr kumimoji="1" lang="ja-JP" altLang="en-US"/>
              <a:t>教師のワークフロー例</a:t>
            </a:r>
          </a:p>
        </p:txBody>
      </p:sp>
      <p:sp>
        <p:nvSpPr>
          <p:cNvPr id="4" name="角丸四角形 3">
            <a:extLst>
              <a:ext uri="{FF2B5EF4-FFF2-40B4-BE49-F238E27FC236}">
                <a16:creationId xmlns:a16="http://schemas.microsoft.com/office/drawing/2014/main" id="{DF23C984-85CC-B547-A320-7FAD44E91217}"/>
              </a:ext>
            </a:extLst>
          </p:cNvPr>
          <p:cNvSpPr/>
          <p:nvPr/>
        </p:nvSpPr>
        <p:spPr>
          <a:xfrm>
            <a:off x="166991" y="2122000"/>
            <a:ext cx="7200000" cy="43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kumimoji="1" lang="ja-JP" altLang="en-US"/>
              <a:t>教材を</a:t>
            </a:r>
            <a:r>
              <a:rPr kumimoji="1" lang="en-US" altLang="ja-JP" dirty="0"/>
              <a:t>Google Drive</a:t>
            </a:r>
            <a:r>
              <a:rPr kumimoji="1" lang="ja-JP" altLang="en-US"/>
              <a:t>にアップロードする</a:t>
            </a:r>
          </a:p>
        </p:txBody>
      </p:sp>
      <p:sp>
        <p:nvSpPr>
          <p:cNvPr id="6" name="角丸四角形 5">
            <a:extLst>
              <a:ext uri="{FF2B5EF4-FFF2-40B4-BE49-F238E27FC236}">
                <a16:creationId xmlns:a16="http://schemas.microsoft.com/office/drawing/2014/main" id="{C7998EA5-6E19-C84F-A18D-614C0CDB1339}"/>
              </a:ext>
            </a:extLst>
          </p:cNvPr>
          <p:cNvSpPr/>
          <p:nvPr/>
        </p:nvSpPr>
        <p:spPr>
          <a:xfrm>
            <a:off x="166991" y="2663640"/>
            <a:ext cx="7200000" cy="43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kumimoji="1" lang="ja-JP" altLang="en-US"/>
              <a:t>理解度と到達度を評価するテストを用意する</a:t>
            </a:r>
          </a:p>
        </p:txBody>
      </p:sp>
      <p:sp>
        <p:nvSpPr>
          <p:cNvPr id="7" name="角丸四角形 6">
            <a:extLst>
              <a:ext uri="{FF2B5EF4-FFF2-40B4-BE49-F238E27FC236}">
                <a16:creationId xmlns:a16="http://schemas.microsoft.com/office/drawing/2014/main" id="{7CCB7B06-B3E6-5C4B-8060-95054CBECD49}"/>
              </a:ext>
            </a:extLst>
          </p:cNvPr>
          <p:cNvSpPr/>
          <p:nvPr/>
        </p:nvSpPr>
        <p:spPr>
          <a:xfrm>
            <a:off x="166991" y="3202214"/>
            <a:ext cx="7200000" cy="4320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a:t>教材に取り組んでからテストの結果を提出させる課題を作成する</a:t>
            </a:r>
          </a:p>
        </p:txBody>
      </p:sp>
      <p:sp>
        <p:nvSpPr>
          <p:cNvPr id="8" name="角丸四角形 7">
            <a:extLst>
              <a:ext uri="{FF2B5EF4-FFF2-40B4-BE49-F238E27FC236}">
                <a16:creationId xmlns:a16="http://schemas.microsoft.com/office/drawing/2014/main" id="{FD8F8759-ECF7-8945-827A-636898D30C4A}"/>
              </a:ext>
            </a:extLst>
          </p:cNvPr>
          <p:cNvSpPr/>
          <p:nvPr/>
        </p:nvSpPr>
        <p:spPr>
          <a:xfrm>
            <a:off x="166991" y="5353838"/>
            <a:ext cx="7200000" cy="432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a:t>採点する</a:t>
            </a:r>
          </a:p>
        </p:txBody>
      </p:sp>
      <p:sp>
        <p:nvSpPr>
          <p:cNvPr id="9" name="角丸四角形 8">
            <a:extLst>
              <a:ext uri="{FF2B5EF4-FFF2-40B4-BE49-F238E27FC236}">
                <a16:creationId xmlns:a16="http://schemas.microsoft.com/office/drawing/2014/main" id="{213C7286-85FD-2E40-B956-2B2F50B5D8F9}"/>
              </a:ext>
            </a:extLst>
          </p:cNvPr>
          <p:cNvSpPr/>
          <p:nvPr/>
        </p:nvSpPr>
        <p:spPr>
          <a:xfrm>
            <a:off x="166991" y="3740788"/>
            <a:ext cx="7200000" cy="4320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ja-JP" altLang="en-US"/>
              <a:t>クラスに課題を告知する</a:t>
            </a:r>
          </a:p>
        </p:txBody>
      </p:sp>
      <p:sp>
        <p:nvSpPr>
          <p:cNvPr id="10" name="角丸四角形 9">
            <a:extLst>
              <a:ext uri="{FF2B5EF4-FFF2-40B4-BE49-F238E27FC236}">
                <a16:creationId xmlns:a16="http://schemas.microsoft.com/office/drawing/2014/main" id="{652C26D6-C1FE-CA4E-B651-4E7BCD2A41D2}"/>
              </a:ext>
            </a:extLst>
          </p:cNvPr>
          <p:cNvSpPr/>
          <p:nvPr/>
        </p:nvSpPr>
        <p:spPr>
          <a:xfrm>
            <a:off x="166991" y="4279362"/>
            <a:ext cx="7200000" cy="4320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ja-JP" altLang="en-US"/>
              <a:t>質問や問いかけに答える</a:t>
            </a:r>
          </a:p>
        </p:txBody>
      </p:sp>
      <p:sp>
        <p:nvSpPr>
          <p:cNvPr id="11" name="テキスト ボックス 10">
            <a:extLst>
              <a:ext uri="{FF2B5EF4-FFF2-40B4-BE49-F238E27FC236}">
                <a16:creationId xmlns:a16="http://schemas.microsoft.com/office/drawing/2014/main" id="{7A2AF640-7A84-0245-864A-D4F1E88C33E8}"/>
              </a:ext>
            </a:extLst>
          </p:cNvPr>
          <p:cNvSpPr txBox="1"/>
          <p:nvPr/>
        </p:nvSpPr>
        <p:spPr>
          <a:xfrm>
            <a:off x="7451389" y="3233548"/>
            <a:ext cx="4370555" cy="369332"/>
          </a:xfrm>
          <a:prstGeom prst="rect">
            <a:avLst/>
          </a:prstGeom>
          <a:noFill/>
        </p:spPr>
        <p:txBody>
          <a:bodyPr wrap="none" rtlCol="0">
            <a:spAutoFit/>
          </a:bodyPr>
          <a:lstStyle/>
          <a:p>
            <a:r>
              <a:rPr kumimoji="1" lang="en-US" altLang="ja-JP" dirty="0"/>
              <a:t>Google Apps</a:t>
            </a:r>
            <a:r>
              <a:rPr kumimoji="1" lang="ja-JP" altLang="en-US"/>
              <a:t>を使えばすべてがオンライン</a:t>
            </a:r>
          </a:p>
        </p:txBody>
      </p:sp>
      <p:sp>
        <p:nvSpPr>
          <p:cNvPr id="12" name="テキスト ボックス 11">
            <a:extLst>
              <a:ext uri="{FF2B5EF4-FFF2-40B4-BE49-F238E27FC236}">
                <a16:creationId xmlns:a16="http://schemas.microsoft.com/office/drawing/2014/main" id="{C71B9F3E-61FE-8846-8428-8D62DBDEFC9E}"/>
              </a:ext>
            </a:extLst>
          </p:cNvPr>
          <p:cNvSpPr txBox="1"/>
          <p:nvPr/>
        </p:nvSpPr>
        <p:spPr>
          <a:xfrm>
            <a:off x="7451389" y="2691359"/>
            <a:ext cx="1800493" cy="369332"/>
          </a:xfrm>
          <a:prstGeom prst="rect">
            <a:avLst/>
          </a:prstGeom>
          <a:noFill/>
        </p:spPr>
        <p:txBody>
          <a:bodyPr wrap="none" rtlCol="0">
            <a:spAutoFit/>
          </a:bodyPr>
          <a:lstStyle/>
          <a:p>
            <a:r>
              <a:rPr kumimoji="1" lang="ja-JP" altLang="en-US"/>
              <a:t>記入式を想定？</a:t>
            </a:r>
          </a:p>
        </p:txBody>
      </p:sp>
      <p:sp>
        <p:nvSpPr>
          <p:cNvPr id="13" name="テキスト ボックス 12">
            <a:extLst>
              <a:ext uri="{FF2B5EF4-FFF2-40B4-BE49-F238E27FC236}">
                <a16:creationId xmlns:a16="http://schemas.microsoft.com/office/drawing/2014/main" id="{0F98296C-7CA5-9641-9AD1-7DBD251137B4}"/>
              </a:ext>
            </a:extLst>
          </p:cNvPr>
          <p:cNvSpPr txBox="1"/>
          <p:nvPr/>
        </p:nvSpPr>
        <p:spPr>
          <a:xfrm>
            <a:off x="7451389" y="2156495"/>
            <a:ext cx="4339650" cy="369332"/>
          </a:xfrm>
          <a:prstGeom prst="rect">
            <a:avLst/>
          </a:prstGeom>
          <a:noFill/>
        </p:spPr>
        <p:txBody>
          <a:bodyPr wrap="none" rtlCol="0">
            <a:spAutoFit/>
          </a:bodyPr>
          <a:lstStyle/>
          <a:p>
            <a:r>
              <a:rPr kumimoji="1" lang="ja-JP" altLang="en-US"/>
              <a:t>教科書の読み込みなど、指示のみでも可</a:t>
            </a:r>
          </a:p>
        </p:txBody>
      </p:sp>
      <p:sp>
        <p:nvSpPr>
          <p:cNvPr id="14" name="テキスト ボックス 13">
            <a:extLst>
              <a:ext uri="{FF2B5EF4-FFF2-40B4-BE49-F238E27FC236}">
                <a16:creationId xmlns:a16="http://schemas.microsoft.com/office/drawing/2014/main" id="{6DF2D478-494E-2745-9291-BB05995D7C41}"/>
              </a:ext>
            </a:extLst>
          </p:cNvPr>
          <p:cNvSpPr txBox="1"/>
          <p:nvPr/>
        </p:nvSpPr>
        <p:spPr>
          <a:xfrm>
            <a:off x="7451389" y="3775737"/>
            <a:ext cx="2723823" cy="369332"/>
          </a:xfrm>
          <a:prstGeom prst="rect">
            <a:avLst/>
          </a:prstGeom>
          <a:noFill/>
        </p:spPr>
        <p:txBody>
          <a:bodyPr wrap="none" rtlCol="0">
            <a:spAutoFit/>
          </a:bodyPr>
          <a:lstStyle/>
          <a:p>
            <a:r>
              <a:rPr kumimoji="1" lang="ja-JP" altLang="en-US"/>
              <a:t>双方向性を確保する部分</a:t>
            </a:r>
          </a:p>
        </p:txBody>
      </p:sp>
      <p:sp>
        <p:nvSpPr>
          <p:cNvPr id="15" name="テキスト ボックス 14">
            <a:extLst>
              <a:ext uri="{FF2B5EF4-FFF2-40B4-BE49-F238E27FC236}">
                <a16:creationId xmlns:a16="http://schemas.microsoft.com/office/drawing/2014/main" id="{98F8BE6D-8AA3-AD41-BDA4-1B027F08879E}"/>
              </a:ext>
            </a:extLst>
          </p:cNvPr>
          <p:cNvSpPr txBox="1"/>
          <p:nvPr/>
        </p:nvSpPr>
        <p:spPr>
          <a:xfrm>
            <a:off x="7451388" y="4567596"/>
            <a:ext cx="2723823" cy="369332"/>
          </a:xfrm>
          <a:prstGeom prst="rect">
            <a:avLst/>
          </a:prstGeom>
          <a:noFill/>
        </p:spPr>
        <p:txBody>
          <a:bodyPr wrap="none" rtlCol="0">
            <a:spAutoFit/>
          </a:bodyPr>
          <a:lstStyle/>
          <a:p>
            <a:r>
              <a:rPr kumimoji="1" lang="ja-JP" altLang="en-US"/>
              <a:t>双方向性を確保する部分</a:t>
            </a:r>
          </a:p>
        </p:txBody>
      </p:sp>
      <p:sp>
        <p:nvSpPr>
          <p:cNvPr id="16" name="テキスト ボックス 15">
            <a:extLst>
              <a:ext uri="{FF2B5EF4-FFF2-40B4-BE49-F238E27FC236}">
                <a16:creationId xmlns:a16="http://schemas.microsoft.com/office/drawing/2014/main" id="{C6E35200-C20A-CD4F-A807-979A9950798E}"/>
              </a:ext>
            </a:extLst>
          </p:cNvPr>
          <p:cNvSpPr txBox="1"/>
          <p:nvPr/>
        </p:nvSpPr>
        <p:spPr>
          <a:xfrm>
            <a:off x="7451388" y="5353838"/>
            <a:ext cx="4108817" cy="646331"/>
          </a:xfrm>
          <a:prstGeom prst="rect">
            <a:avLst/>
          </a:prstGeom>
          <a:noFill/>
        </p:spPr>
        <p:txBody>
          <a:bodyPr wrap="none" rtlCol="0">
            <a:spAutoFit/>
          </a:bodyPr>
          <a:lstStyle/>
          <a:p>
            <a:r>
              <a:rPr kumimoji="1" lang="en-US" altLang="ja-JP" dirty="0"/>
              <a:t>TA</a:t>
            </a:r>
            <a:r>
              <a:rPr kumimoji="1" lang="ja-JP" altLang="en-US"/>
              <a:t>に採点を手伝って貰う場合でも、</a:t>
            </a:r>
            <a:endParaRPr kumimoji="1" lang="en-US" altLang="ja-JP" dirty="0"/>
          </a:p>
          <a:p>
            <a:r>
              <a:rPr kumimoji="1" lang="ja-JP" altLang="en-US"/>
              <a:t>返却前に教師が採点内容を確認で可能</a:t>
            </a:r>
            <a:endParaRPr kumimoji="1" lang="en-US" altLang="ja-JP" dirty="0"/>
          </a:p>
        </p:txBody>
      </p:sp>
      <p:sp>
        <p:nvSpPr>
          <p:cNvPr id="17" name="角丸四角形 16">
            <a:extLst>
              <a:ext uri="{FF2B5EF4-FFF2-40B4-BE49-F238E27FC236}">
                <a16:creationId xmlns:a16="http://schemas.microsoft.com/office/drawing/2014/main" id="{64B58448-90BC-DE4C-B4F7-FFA6FEF7F043}"/>
              </a:ext>
            </a:extLst>
          </p:cNvPr>
          <p:cNvSpPr/>
          <p:nvPr/>
        </p:nvSpPr>
        <p:spPr>
          <a:xfrm>
            <a:off x="166991" y="4816600"/>
            <a:ext cx="7200000" cy="43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kumimoji="1" lang="ja-JP" altLang="en-US"/>
              <a:t>取り組み状況を確認し、必要に応じてコンタクトをとる</a:t>
            </a:r>
          </a:p>
        </p:txBody>
      </p:sp>
      <p:sp>
        <p:nvSpPr>
          <p:cNvPr id="18" name="テキスト ボックス 17">
            <a:extLst>
              <a:ext uri="{FF2B5EF4-FFF2-40B4-BE49-F238E27FC236}">
                <a16:creationId xmlns:a16="http://schemas.microsoft.com/office/drawing/2014/main" id="{83BB0465-80BE-C545-A32C-031A5355BA3C}"/>
              </a:ext>
            </a:extLst>
          </p:cNvPr>
          <p:cNvSpPr txBox="1"/>
          <p:nvPr/>
        </p:nvSpPr>
        <p:spPr>
          <a:xfrm>
            <a:off x="6907649" y="3163743"/>
            <a:ext cx="543739"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授業</a:t>
            </a:r>
          </a:p>
        </p:txBody>
      </p:sp>
      <p:sp>
        <p:nvSpPr>
          <p:cNvPr id="19" name="テキスト ボックス 18">
            <a:extLst>
              <a:ext uri="{FF2B5EF4-FFF2-40B4-BE49-F238E27FC236}">
                <a16:creationId xmlns:a16="http://schemas.microsoft.com/office/drawing/2014/main" id="{FAA17178-4C59-BE45-A8B1-EB87EF764D9A}"/>
              </a:ext>
            </a:extLst>
          </p:cNvPr>
          <p:cNvSpPr txBox="1"/>
          <p:nvPr/>
        </p:nvSpPr>
        <p:spPr>
          <a:xfrm>
            <a:off x="6326842" y="3735606"/>
            <a:ext cx="1082348"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ストリーム</a:t>
            </a:r>
          </a:p>
        </p:txBody>
      </p:sp>
      <p:sp>
        <p:nvSpPr>
          <p:cNvPr id="20" name="テキスト ボックス 19">
            <a:extLst>
              <a:ext uri="{FF2B5EF4-FFF2-40B4-BE49-F238E27FC236}">
                <a16:creationId xmlns:a16="http://schemas.microsoft.com/office/drawing/2014/main" id="{B241B0E2-7E4F-764E-BE8C-D19DD4171F0B}"/>
              </a:ext>
            </a:extLst>
          </p:cNvPr>
          <p:cNvSpPr txBox="1"/>
          <p:nvPr/>
        </p:nvSpPr>
        <p:spPr>
          <a:xfrm>
            <a:off x="6326842" y="4276103"/>
            <a:ext cx="1082348"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ストリーム</a:t>
            </a:r>
          </a:p>
        </p:txBody>
      </p:sp>
      <p:sp>
        <p:nvSpPr>
          <p:cNvPr id="21" name="テキスト ボックス 20">
            <a:extLst>
              <a:ext uri="{FF2B5EF4-FFF2-40B4-BE49-F238E27FC236}">
                <a16:creationId xmlns:a16="http://schemas.microsoft.com/office/drawing/2014/main" id="{20C89FD2-46AC-5645-B0A5-70AE2D0A0A1A}"/>
              </a:ext>
            </a:extLst>
          </p:cNvPr>
          <p:cNvSpPr txBox="1"/>
          <p:nvPr/>
        </p:nvSpPr>
        <p:spPr>
          <a:xfrm>
            <a:off x="6506378" y="4800679"/>
            <a:ext cx="902811"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メンバー</a:t>
            </a:r>
          </a:p>
        </p:txBody>
      </p:sp>
      <p:sp>
        <p:nvSpPr>
          <p:cNvPr id="22" name="テキスト ボックス 21">
            <a:extLst>
              <a:ext uri="{FF2B5EF4-FFF2-40B4-BE49-F238E27FC236}">
                <a16:creationId xmlns:a16="http://schemas.microsoft.com/office/drawing/2014/main" id="{2174DFE6-4944-064C-8C2D-ED9E5082C330}"/>
              </a:ext>
            </a:extLst>
          </p:cNvPr>
          <p:cNvSpPr txBox="1"/>
          <p:nvPr/>
        </p:nvSpPr>
        <p:spPr>
          <a:xfrm>
            <a:off x="6823252" y="5353838"/>
            <a:ext cx="543739"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採点</a:t>
            </a:r>
          </a:p>
        </p:txBody>
      </p:sp>
      <p:sp>
        <p:nvSpPr>
          <p:cNvPr id="3" name="Slide Number Placeholder 2">
            <a:extLst>
              <a:ext uri="{FF2B5EF4-FFF2-40B4-BE49-F238E27FC236}">
                <a16:creationId xmlns:a16="http://schemas.microsoft.com/office/drawing/2014/main" id="{E2877EB6-098E-4F41-8121-502208B6E255}"/>
              </a:ext>
            </a:extLst>
          </p:cNvPr>
          <p:cNvSpPr>
            <a:spLocks noGrp="1"/>
          </p:cNvSpPr>
          <p:nvPr>
            <p:ph type="sldNum" sz="quarter" idx="12"/>
          </p:nvPr>
        </p:nvSpPr>
        <p:spPr/>
        <p:txBody>
          <a:bodyPr/>
          <a:lstStyle/>
          <a:p>
            <a:fld id="{42790962-CE9A-2A41-A43E-2C8FD03A0A4B}" type="slidenum">
              <a:rPr lang="en-JP" smtClean="0"/>
              <a:pPr/>
              <a:t>17</a:t>
            </a:fld>
            <a:endParaRPr lang="en-JP"/>
          </a:p>
        </p:txBody>
      </p:sp>
    </p:spTree>
    <p:custDataLst>
      <p:tags r:id="rId1"/>
    </p:custDataLst>
    <p:extLst>
      <p:ext uri="{BB962C8B-B14F-4D97-AF65-F5344CB8AC3E}">
        <p14:creationId xmlns:p14="http://schemas.microsoft.com/office/powerpoint/2010/main" val="3279103614"/>
      </p:ext>
    </p:extLst>
  </p:cSld>
  <p:clrMapOvr>
    <a:masterClrMapping/>
  </p:clrMapOvr>
  <mc:AlternateContent xmlns:mc="http://schemas.openxmlformats.org/markup-compatibility/2006" xmlns:p14="http://schemas.microsoft.com/office/powerpoint/2010/main">
    <mc:Choice Requires="p14">
      <p:transition spd="slow" p14:dur="2000" advTm="20937"/>
    </mc:Choice>
    <mc:Fallback xmlns="">
      <p:transition spd="slow" advTm="209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500"/>
                                        <p:tgtEl>
                                          <p:spTgt spid="17"/>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up)">
                                      <p:cBhvr>
                                        <p:cTn id="55" dur="500"/>
                                        <p:tgtEl>
                                          <p:spTgt spid="8"/>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animBg="1"/>
      <p:bldP spid="18"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生徒の</a:t>
            </a:r>
            <a:r>
              <a:rPr kumimoji="1" lang="en-US" altLang="ja-JP" dirty="0"/>
              <a:t>Classroom</a:t>
            </a:r>
            <a:r>
              <a:rPr kumimoji="1" lang="ja-JP" altLang="en-US"/>
              <a:t>には３つの要素が現れる</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教師やクラスとやりとりをする画面</a:t>
            </a:r>
            <a:br>
              <a:rPr kumimoji="1" lang="en-US" altLang="ja-JP" dirty="0"/>
            </a:br>
            <a:r>
              <a:rPr lang="ja-JP" altLang="en-US"/>
              <a:t>生徒の投稿はコメントも含めて即時のみ</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課された課題への取り組み状況を</a:t>
            </a:r>
            <a:br>
              <a:rPr lang="en-US" altLang="ja-JP" dirty="0"/>
            </a:br>
            <a:r>
              <a:rPr lang="ja-JP" altLang="en-US"/>
              <a:t>確認できる画面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先生が誰かを確認する画面</a:t>
            </a:r>
            <a:endParaRPr kumimoji="1" lang="en-US" altLang="ja-JP" dirty="0"/>
          </a:p>
        </p:txBody>
      </p:sp>
      <p:sp>
        <p:nvSpPr>
          <p:cNvPr id="4" name="Slide Number Placeholder 3">
            <a:extLst>
              <a:ext uri="{FF2B5EF4-FFF2-40B4-BE49-F238E27FC236}">
                <a16:creationId xmlns:a16="http://schemas.microsoft.com/office/drawing/2014/main" id="{2617C4C5-F195-994C-B3F3-95A3D212300B}"/>
              </a:ext>
            </a:extLst>
          </p:cNvPr>
          <p:cNvSpPr>
            <a:spLocks noGrp="1"/>
          </p:cNvSpPr>
          <p:nvPr>
            <p:ph type="sldNum" sz="quarter" idx="12"/>
          </p:nvPr>
        </p:nvSpPr>
        <p:spPr/>
        <p:txBody>
          <a:bodyPr/>
          <a:lstStyle/>
          <a:p>
            <a:fld id="{42790962-CE9A-2A41-A43E-2C8FD03A0A4B}" type="slidenum">
              <a:rPr lang="en-JP" smtClean="0"/>
              <a:pPr/>
              <a:t>18</a:t>
            </a:fld>
            <a:endParaRPr lang="en-JP"/>
          </a:p>
        </p:txBody>
      </p:sp>
      <p:sp>
        <p:nvSpPr>
          <p:cNvPr id="5" name="TextBox 4">
            <a:extLst>
              <a:ext uri="{FF2B5EF4-FFF2-40B4-BE49-F238E27FC236}">
                <a16:creationId xmlns:a16="http://schemas.microsoft.com/office/drawing/2014/main" id="{D127695A-4678-5542-AA97-EA00984A799D}"/>
              </a:ext>
            </a:extLst>
          </p:cNvPr>
          <p:cNvSpPr txBox="1"/>
          <p:nvPr/>
        </p:nvSpPr>
        <p:spPr>
          <a:xfrm>
            <a:off x="838200" y="5712659"/>
            <a:ext cx="2723823" cy="369332"/>
          </a:xfrm>
          <a:prstGeom prst="rect">
            <a:avLst/>
          </a:prstGeom>
          <a:noFill/>
        </p:spPr>
        <p:txBody>
          <a:bodyPr wrap="none" rtlCol="0">
            <a:spAutoFit/>
          </a:bodyPr>
          <a:lstStyle/>
          <a:p>
            <a:r>
              <a:rPr lang="ja-JP" altLang="en-US">
                <a:solidFill>
                  <a:schemeClr val="accent2"/>
                </a:solidFill>
                <a:latin typeface="Yu Gothic" panose="020B0400000000000000" pitchFamily="34" charset="-128"/>
                <a:ea typeface="Yu Gothic" panose="020B0400000000000000" pitchFamily="34" charset="-128"/>
              </a:rPr>
              <a:t>採点ページ</a:t>
            </a:r>
            <a:r>
              <a:rPr lang="ja-JP" altLang="en-US">
                <a:latin typeface="Yu Gothic" panose="020B0400000000000000" pitchFamily="34" charset="-128"/>
                <a:ea typeface="Yu Gothic" panose="020B0400000000000000" pitchFamily="34" charset="-128"/>
              </a:rPr>
              <a:t>は出現しない</a:t>
            </a:r>
            <a:endParaRPr kumimoji="1" lang="ja-JP" altLang="en-US"/>
          </a:p>
        </p:txBody>
      </p:sp>
      <p:pic>
        <p:nvPicPr>
          <p:cNvPr id="11" name="Content Placeholder 7">
            <a:extLst>
              <a:ext uri="{FF2B5EF4-FFF2-40B4-BE49-F238E27FC236}">
                <a16:creationId xmlns:a16="http://schemas.microsoft.com/office/drawing/2014/main" id="{FB5AF06A-94A2-CE43-8839-4C7B0F8C1117}"/>
              </a:ext>
            </a:extLst>
          </p:cNvPr>
          <p:cNvPicPr>
            <a:picLocks noChangeAspect="1"/>
          </p:cNvPicPr>
          <p:nvPr/>
        </p:nvPicPr>
        <p:blipFill>
          <a:blip r:embed="rId3"/>
          <a:stretch>
            <a:fillRect/>
          </a:stretch>
        </p:blipFill>
        <p:spPr>
          <a:xfrm>
            <a:off x="8053895" y="3386657"/>
            <a:ext cx="4138105" cy="2880000"/>
          </a:xfrm>
          <a:prstGeom prst="rect">
            <a:avLst/>
          </a:prstGeom>
        </p:spPr>
      </p:pic>
    </p:spTree>
    <p:extLst>
      <p:ext uri="{BB962C8B-B14F-4D97-AF65-F5344CB8AC3E}">
        <p14:creationId xmlns:p14="http://schemas.microsoft.com/office/powerpoint/2010/main" val="2075699780"/>
      </p:ext>
    </p:extLst>
  </p:cSld>
  <p:clrMapOvr>
    <a:masterClrMapping/>
  </p:clrMapOvr>
  <mc:AlternateContent xmlns:mc="http://schemas.openxmlformats.org/markup-compatibility/2006" xmlns:p14="http://schemas.microsoft.com/office/powerpoint/2010/main">
    <mc:Choice Requires="p14">
      <p:transition spd="slow" p14:dur="2000" advTm="8703"/>
    </mc:Choice>
    <mc:Fallback xmlns="">
      <p:transition spd="slow" advTm="8703"/>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5D33F5-E71A-7946-B079-09E1C2B5D0FA}"/>
              </a:ext>
            </a:extLst>
          </p:cNvPr>
          <p:cNvSpPr>
            <a:spLocks noGrp="1"/>
          </p:cNvSpPr>
          <p:nvPr>
            <p:ph type="title"/>
          </p:nvPr>
        </p:nvSpPr>
        <p:spPr/>
        <p:txBody>
          <a:bodyPr/>
          <a:lstStyle/>
          <a:p>
            <a:r>
              <a:rPr lang="en-US" altLang="ja-JP" dirty="0"/>
              <a:t>Classroom</a:t>
            </a:r>
            <a:r>
              <a:rPr lang="ja-JP" altLang="en-US"/>
              <a:t>を用いた</a:t>
            </a:r>
            <a:r>
              <a:rPr kumimoji="1" lang="ja-JP" altLang="en-US"/>
              <a:t>出席調査について</a:t>
            </a:r>
          </a:p>
        </p:txBody>
      </p:sp>
      <p:sp>
        <p:nvSpPr>
          <p:cNvPr id="24" name="Text Placeholder 23">
            <a:extLst>
              <a:ext uri="{FF2B5EF4-FFF2-40B4-BE49-F238E27FC236}">
                <a16:creationId xmlns:a16="http://schemas.microsoft.com/office/drawing/2014/main" id="{935821CD-818B-2C43-A841-05BE0ADCB7E2}"/>
              </a:ext>
            </a:extLst>
          </p:cNvPr>
          <p:cNvSpPr>
            <a:spLocks noGrp="1"/>
          </p:cNvSpPr>
          <p:nvPr>
            <p:ph type="body" idx="1"/>
          </p:nvPr>
        </p:nvSpPr>
        <p:spPr/>
        <p:txBody>
          <a:bodyPr/>
          <a:lstStyle/>
          <a:p>
            <a:r>
              <a:rPr lang="ja-JP" altLang="en-US"/>
              <a:t>オンライン型</a:t>
            </a:r>
            <a:endParaRPr lang="en-JP" dirty="0"/>
          </a:p>
        </p:txBody>
      </p:sp>
      <p:sp>
        <p:nvSpPr>
          <p:cNvPr id="25" name="Content Placeholder 24">
            <a:extLst>
              <a:ext uri="{FF2B5EF4-FFF2-40B4-BE49-F238E27FC236}">
                <a16:creationId xmlns:a16="http://schemas.microsoft.com/office/drawing/2014/main" id="{255BD592-5F82-2F41-930B-90D21918E0AA}"/>
              </a:ext>
            </a:extLst>
          </p:cNvPr>
          <p:cNvSpPr>
            <a:spLocks noGrp="1"/>
          </p:cNvSpPr>
          <p:nvPr>
            <p:ph sz="half" idx="2"/>
          </p:nvPr>
        </p:nvSpPr>
        <p:spPr/>
        <p:txBody>
          <a:bodyPr>
            <a:normAutofit/>
          </a:bodyPr>
          <a:lstStyle/>
          <a:p>
            <a:r>
              <a:rPr lang="ja-JP" altLang="en-US"/>
              <a:t>テスト付きの課題への期限設定機能を利用し、出席を報告するテストを設ける</a:t>
            </a:r>
            <a:endParaRPr lang="en-US" altLang="ja-JP" dirty="0"/>
          </a:p>
          <a:p>
            <a:r>
              <a:rPr lang="ja-JP" altLang="en-US"/>
              <a:t>ストリームへのコメントのタイムスタンプに当日中の時刻表示されるので、教師が作成した共有</a:t>
            </a:r>
            <a:r>
              <a:rPr lang="en-US" altLang="ja-JP" dirty="0"/>
              <a:t>(</a:t>
            </a:r>
            <a:r>
              <a:rPr lang="ja-JP" altLang="en-JP"/>
              <a:t>発言</a:t>
            </a:r>
            <a:r>
              <a:rPr lang="en-US" altLang="ja-JP" dirty="0"/>
              <a:t>)</a:t>
            </a:r>
            <a:r>
              <a:rPr lang="ja-JP" altLang="en-US"/>
              <a:t>に時間内のコメント追加を求める</a:t>
            </a:r>
            <a:endParaRPr lang="en-US" altLang="ja-JP" dirty="0"/>
          </a:p>
        </p:txBody>
      </p:sp>
      <p:sp>
        <p:nvSpPr>
          <p:cNvPr id="26" name="Text Placeholder 25">
            <a:extLst>
              <a:ext uri="{FF2B5EF4-FFF2-40B4-BE49-F238E27FC236}">
                <a16:creationId xmlns:a16="http://schemas.microsoft.com/office/drawing/2014/main" id="{FE54E73F-B886-F341-91FA-F692F5BA85B1}"/>
              </a:ext>
            </a:extLst>
          </p:cNvPr>
          <p:cNvSpPr>
            <a:spLocks noGrp="1"/>
          </p:cNvSpPr>
          <p:nvPr>
            <p:ph type="body" sz="quarter" idx="3"/>
          </p:nvPr>
        </p:nvSpPr>
        <p:spPr/>
        <p:txBody>
          <a:bodyPr/>
          <a:lstStyle/>
          <a:p>
            <a:r>
              <a:rPr lang="ja-JP" altLang="en-US"/>
              <a:t>オンデマンド型</a:t>
            </a:r>
            <a:endParaRPr lang="en-JP" dirty="0"/>
          </a:p>
        </p:txBody>
      </p:sp>
      <p:sp>
        <p:nvSpPr>
          <p:cNvPr id="27" name="Content Placeholder 26">
            <a:extLst>
              <a:ext uri="{FF2B5EF4-FFF2-40B4-BE49-F238E27FC236}">
                <a16:creationId xmlns:a16="http://schemas.microsoft.com/office/drawing/2014/main" id="{77EF5121-0912-A346-A2DE-61A0F223E807}"/>
              </a:ext>
            </a:extLst>
          </p:cNvPr>
          <p:cNvSpPr>
            <a:spLocks noGrp="1"/>
          </p:cNvSpPr>
          <p:nvPr>
            <p:ph sz="quarter" idx="4"/>
          </p:nvPr>
        </p:nvSpPr>
        <p:spPr/>
        <p:txBody>
          <a:bodyPr>
            <a:normAutofit/>
          </a:bodyPr>
          <a:lstStyle/>
          <a:p>
            <a:r>
              <a:rPr lang="ja-JP" altLang="en-US"/>
              <a:t>課題の期限内の提出を出席とみなす</a:t>
            </a:r>
            <a:endParaRPr lang="en-US" altLang="ja-JP" dirty="0"/>
          </a:p>
          <a:p>
            <a:r>
              <a:rPr lang="ja-JP" altLang="en-US"/>
              <a:t>課題を２つ、取り組み開始の報告用と、成果物の提出用を用意する</a:t>
            </a:r>
            <a:endParaRPr lang="en-US" altLang="ja-JP" dirty="0"/>
          </a:p>
          <a:p>
            <a:r>
              <a:rPr lang="ja-JP" altLang="en-US"/>
              <a:t>アクセスログを閲覧できず、未アクセスと閲覧未完了を区別できない</a:t>
            </a:r>
            <a:endParaRPr lang="en-US" altLang="ja-JP" dirty="0"/>
          </a:p>
        </p:txBody>
      </p:sp>
      <p:sp>
        <p:nvSpPr>
          <p:cNvPr id="28" name="Slide Number Placeholder 27">
            <a:extLst>
              <a:ext uri="{FF2B5EF4-FFF2-40B4-BE49-F238E27FC236}">
                <a16:creationId xmlns:a16="http://schemas.microsoft.com/office/drawing/2014/main" id="{3770E727-CF6C-7345-B24A-73BD4ECD0CD4}"/>
              </a:ext>
            </a:extLst>
          </p:cNvPr>
          <p:cNvSpPr>
            <a:spLocks noGrp="1"/>
          </p:cNvSpPr>
          <p:nvPr>
            <p:ph type="sldNum" sz="quarter" idx="12"/>
          </p:nvPr>
        </p:nvSpPr>
        <p:spPr/>
        <p:txBody>
          <a:bodyPr/>
          <a:lstStyle/>
          <a:p>
            <a:fld id="{42790962-CE9A-2A41-A43E-2C8FD03A0A4B}" type="slidenum">
              <a:rPr lang="en-JP" smtClean="0"/>
              <a:pPr/>
              <a:t>19</a:t>
            </a:fld>
            <a:endParaRPr lang="en-JP"/>
          </a:p>
        </p:txBody>
      </p:sp>
    </p:spTree>
    <p:extLst>
      <p:ext uri="{BB962C8B-B14F-4D97-AF65-F5344CB8AC3E}">
        <p14:creationId xmlns:p14="http://schemas.microsoft.com/office/powerpoint/2010/main" val="434618240"/>
      </p:ext>
    </p:extLst>
  </p:cSld>
  <p:clrMapOvr>
    <a:masterClrMapping/>
  </p:clrMapOvr>
  <mc:AlternateContent xmlns:mc="http://schemas.openxmlformats.org/markup-compatibility/2006" xmlns:p14="http://schemas.microsoft.com/office/powerpoint/2010/main">
    <mc:Choice Requires="p14">
      <p:transition spd="slow" p14:dur="2000" advTm="23181"/>
    </mc:Choice>
    <mc:Fallback xmlns="">
      <p:transition spd="slow" advTm="23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P spid="2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C6785-4B0C-F141-8F01-8DD6805C824A}"/>
              </a:ext>
            </a:extLst>
          </p:cNvPr>
          <p:cNvSpPr>
            <a:spLocks noGrp="1"/>
          </p:cNvSpPr>
          <p:nvPr>
            <p:ph type="title"/>
          </p:nvPr>
        </p:nvSpPr>
        <p:spPr/>
        <p:txBody>
          <a:bodyPr/>
          <a:lstStyle/>
          <a:p>
            <a:r>
              <a:rPr kumimoji="1" lang="en-US" altLang="ja-JP" dirty="0"/>
              <a:t>Google Classroom</a:t>
            </a:r>
            <a:r>
              <a:rPr kumimoji="1" lang="ja-JP" altLang="en-US"/>
              <a:t>は</a:t>
            </a:r>
            <a:r>
              <a:rPr kumimoji="1" lang="en-US" altLang="ja-JP" dirty="0"/>
              <a:t>LMS</a:t>
            </a:r>
            <a:r>
              <a:rPr kumimoji="1" lang="ja-JP" altLang="en-US"/>
              <a:t>のひとつ</a:t>
            </a:r>
          </a:p>
        </p:txBody>
      </p:sp>
      <p:sp>
        <p:nvSpPr>
          <p:cNvPr id="4" name="Slide Number Placeholder 3">
            <a:extLst>
              <a:ext uri="{FF2B5EF4-FFF2-40B4-BE49-F238E27FC236}">
                <a16:creationId xmlns:a16="http://schemas.microsoft.com/office/drawing/2014/main" id="{2B2040BB-90B4-FC4A-8212-FC7D06F9F74B}"/>
              </a:ext>
            </a:extLst>
          </p:cNvPr>
          <p:cNvSpPr>
            <a:spLocks noGrp="1"/>
          </p:cNvSpPr>
          <p:nvPr>
            <p:ph type="sldNum" sz="quarter" idx="12"/>
          </p:nvPr>
        </p:nvSpPr>
        <p:spPr/>
        <p:txBody>
          <a:bodyPr/>
          <a:lstStyle/>
          <a:p>
            <a:fld id="{42790962-CE9A-2A41-A43E-2C8FD03A0A4B}" type="slidenum">
              <a:rPr lang="en-JP" smtClean="0"/>
              <a:pPr/>
              <a:t>2</a:t>
            </a:fld>
            <a:endParaRPr lang="en-JP"/>
          </a:p>
        </p:txBody>
      </p:sp>
      <p:pic>
        <p:nvPicPr>
          <p:cNvPr id="6" name="Picture 5">
            <a:extLst>
              <a:ext uri="{FF2B5EF4-FFF2-40B4-BE49-F238E27FC236}">
                <a16:creationId xmlns:a16="http://schemas.microsoft.com/office/drawing/2014/main" id="{030935E7-F4AA-B644-8913-D4C9C8D71E08}"/>
              </a:ext>
            </a:extLst>
          </p:cNvPr>
          <p:cNvPicPr>
            <a:picLocks noChangeAspect="1"/>
          </p:cNvPicPr>
          <p:nvPr/>
        </p:nvPicPr>
        <p:blipFill>
          <a:blip r:embed="rId4"/>
          <a:stretch>
            <a:fillRect/>
          </a:stretch>
        </p:blipFill>
        <p:spPr>
          <a:xfrm>
            <a:off x="0" y="1874056"/>
            <a:ext cx="12192000" cy="3277121"/>
          </a:xfrm>
          <a:prstGeom prst="rect">
            <a:avLst/>
          </a:prstGeom>
        </p:spPr>
      </p:pic>
      <p:pic>
        <p:nvPicPr>
          <p:cNvPr id="8" name="Picture 7">
            <a:extLst>
              <a:ext uri="{FF2B5EF4-FFF2-40B4-BE49-F238E27FC236}">
                <a16:creationId xmlns:a16="http://schemas.microsoft.com/office/drawing/2014/main" id="{E723E263-8D51-934B-A127-E97481E4F194}"/>
              </a:ext>
            </a:extLst>
          </p:cNvPr>
          <p:cNvPicPr>
            <a:picLocks noChangeAspect="1"/>
          </p:cNvPicPr>
          <p:nvPr/>
        </p:nvPicPr>
        <p:blipFill>
          <a:blip r:embed="rId5"/>
          <a:stretch>
            <a:fillRect/>
          </a:stretch>
        </p:blipFill>
        <p:spPr>
          <a:xfrm>
            <a:off x="0" y="2427983"/>
            <a:ext cx="12192000" cy="3277121"/>
          </a:xfrm>
          <a:prstGeom prst="rect">
            <a:avLst/>
          </a:prstGeom>
        </p:spPr>
      </p:pic>
      <p:pic>
        <p:nvPicPr>
          <p:cNvPr id="10" name="Picture 9">
            <a:extLst>
              <a:ext uri="{FF2B5EF4-FFF2-40B4-BE49-F238E27FC236}">
                <a16:creationId xmlns:a16="http://schemas.microsoft.com/office/drawing/2014/main" id="{E919826E-E1D4-864E-9451-940D2B787A86}"/>
              </a:ext>
            </a:extLst>
          </p:cNvPr>
          <p:cNvPicPr>
            <a:picLocks noChangeAspect="1"/>
          </p:cNvPicPr>
          <p:nvPr/>
        </p:nvPicPr>
        <p:blipFill>
          <a:blip r:embed="rId6"/>
          <a:stretch>
            <a:fillRect/>
          </a:stretch>
        </p:blipFill>
        <p:spPr>
          <a:xfrm>
            <a:off x="0" y="2953883"/>
            <a:ext cx="12192000" cy="3277121"/>
          </a:xfrm>
          <a:prstGeom prst="rect">
            <a:avLst/>
          </a:prstGeom>
        </p:spPr>
      </p:pic>
      <p:pic>
        <p:nvPicPr>
          <p:cNvPr id="13" name="Picture 12">
            <a:extLst>
              <a:ext uri="{FF2B5EF4-FFF2-40B4-BE49-F238E27FC236}">
                <a16:creationId xmlns:a16="http://schemas.microsoft.com/office/drawing/2014/main" id="{E43DE902-8DA3-914D-91A6-7308B6B229E1}"/>
              </a:ext>
            </a:extLst>
          </p:cNvPr>
          <p:cNvPicPr>
            <a:picLocks noChangeAspect="1"/>
          </p:cNvPicPr>
          <p:nvPr/>
        </p:nvPicPr>
        <p:blipFill>
          <a:blip r:embed="rId7"/>
          <a:stretch>
            <a:fillRect/>
          </a:stretch>
        </p:blipFill>
        <p:spPr>
          <a:xfrm>
            <a:off x="88752" y="2942473"/>
            <a:ext cx="12192000" cy="3277121"/>
          </a:xfrm>
          <a:prstGeom prst="rect">
            <a:avLst/>
          </a:prstGeom>
        </p:spPr>
      </p:pic>
      <p:pic>
        <p:nvPicPr>
          <p:cNvPr id="19" name="Picture 18">
            <a:extLst>
              <a:ext uri="{FF2B5EF4-FFF2-40B4-BE49-F238E27FC236}">
                <a16:creationId xmlns:a16="http://schemas.microsoft.com/office/drawing/2014/main" id="{D3DC6941-CA72-1D43-9688-AC8BD8CC558B}"/>
              </a:ext>
            </a:extLst>
          </p:cNvPr>
          <p:cNvPicPr>
            <a:picLocks noChangeAspect="1"/>
          </p:cNvPicPr>
          <p:nvPr/>
        </p:nvPicPr>
        <p:blipFill>
          <a:blip r:embed="rId8"/>
          <a:stretch>
            <a:fillRect/>
          </a:stretch>
        </p:blipFill>
        <p:spPr>
          <a:xfrm>
            <a:off x="0" y="1922956"/>
            <a:ext cx="4826000" cy="2730500"/>
          </a:xfrm>
          <a:prstGeom prst="rect">
            <a:avLst/>
          </a:prstGeom>
        </p:spPr>
      </p:pic>
      <p:sp>
        <p:nvSpPr>
          <p:cNvPr id="14" name="Rectangle 13">
            <a:extLst>
              <a:ext uri="{FF2B5EF4-FFF2-40B4-BE49-F238E27FC236}">
                <a16:creationId xmlns:a16="http://schemas.microsoft.com/office/drawing/2014/main" id="{BD19BE78-4110-CE41-8260-1682FECAE6F4}"/>
              </a:ext>
            </a:extLst>
          </p:cNvPr>
          <p:cNvSpPr/>
          <p:nvPr/>
        </p:nvSpPr>
        <p:spPr>
          <a:xfrm>
            <a:off x="243175" y="4322914"/>
            <a:ext cx="4339650" cy="1754326"/>
          </a:xfrm>
          <a:prstGeom prst="rect">
            <a:avLst/>
          </a:prstGeom>
          <a:noFill/>
        </p:spPr>
        <p:txBody>
          <a:bodyPr wrap="none" lIns="91440" tIns="45720" rIns="91440" bIns="45720">
            <a:spAutoFit/>
          </a:bodyPr>
          <a:lstStyle/>
          <a:p>
            <a:pPr algn="ctr"/>
            <a:r>
              <a:rPr lang="ja-JP" altLang="en-US" sz="5400" b="1" cap="none" spc="0">
                <a:ln w="22225">
                  <a:solidFill>
                    <a:schemeClr val="accent2"/>
                  </a:solidFill>
                  <a:prstDash val="solid"/>
                </a:ln>
                <a:solidFill>
                  <a:schemeClr val="accent2">
                    <a:lumMod val="40000"/>
                    <a:lumOff val="60000"/>
                  </a:schemeClr>
                </a:solidFill>
                <a:effectLst/>
              </a:rPr>
              <a:t>今月下旬より</a:t>
            </a:r>
            <a:endParaRPr lang="en-US" altLang="ja-JP" sz="5400" b="1" cap="none" spc="0" dirty="0">
              <a:ln w="22225">
                <a:solidFill>
                  <a:schemeClr val="accent2"/>
                </a:solidFill>
                <a:prstDash val="solid"/>
              </a:ln>
              <a:solidFill>
                <a:schemeClr val="accent2">
                  <a:lumMod val="40000"/>
                  <a:lumOff val="60000"/>
                </a:schemeClr>
              </a:solidFill>
              <a:effectLst/>
            </a:endParaRPr>
          </a:p>
          <a:p>
            <a:pPr algn="ctr"/>
            <a:r>
              <a:rPr lang="ja-JP" altLang="en-US" sz="5400" b="1" cap="none" spc="0">
                <a:ln w="22225">
                  <a:solidFill>
                    <a:schemeClr val="accent2"/>
                  </a:solidFill>
                  <a:prstDash val="solid"/>
                </a:ln>
                <a:solidFill>
                  <a:schemeClr val="accent2">
                    <a:lumMod val="40000"/>
                    <a:lumOff val="60000"/>
                  </a:schemeClr>
                </a:solidFill>
                <a:effectLst/>
              </a:rPr>
              <a:t>利用可能です</a:t>
            </a:r>
            <a:endParaRPr lang="en-US" altLang="ja-JP" sz="5400" b="1" cap="none" spc="0" dirty="0">
              <a:ln w="22225">
                <a:solidFill>
                  <a:schemeClr val="accent2"/>
                </a:solidFill>
                <a:prstDash val="solid"/>
              </a:ln>
              <a:solidFill>
                <a:schemeClr val="accent2">
                  <a:lumMod val="40000"/>
                  <a:lumOff val="60000"/>
                </a:schemeClr>
              </a:solidFill>
              <a:effectLst/>
            </a:endParaRPr>
          </a:p>
        </p:txBody>
      </p:sp>
    </p:spTree>
    <p:custDataLst>
      <p:tags r:id="rId1"/>
    </p:custDataLst>
    <p:extLst>
      <p:ext uri="{BB962C8B-B14F-4D97-AF65-F5344CB8AC3E}">
        <p14:creationId xmlns:p14="http://schemas.microsoft.com/office/powerpoint/2010/main" val="3905785320"/>
      </p:ext>
    </p:extLst>
  </p:cSld>
  <p:clrMapOvr>
    <a:masterClrMapping/>
  </p:clrMapOvr>
  <mc:AlternateContent xmlns:mc="http://schemas.openxmlformats.org/markup-compatibility/2006" xmlns:p14="http://schemas.microsoft.com/office/powerpoint/2010/main">
    <mc:Choice Requires="p14">
      <p:transition spd="slow" p14:dur="2000" advTm="54911"/>
    </mc:Choice>
    <mc:Fallback xmlns="">
      <p:transition spd="slow" advTm="5491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AB30F0-0761-DC41-869F-C093F1A61519}"/>
              </a:ext>
            </a:extLst>
          </p:cNvPr>
          <p:cNvSpPr>
            <a:spLocks noGrp="1"/>
          </p:cNvSpPr>
          <p:nvPr>
            <p:ph type="title"/>
          </p:nvPr>
        </p:nvSpPr>
        <p:spPr/>
        <p:txBody>
          <a:bodyPr/>
          <a:lstStyle/>
          <a:p>
            <a:r>
              <a:rPr kumimoji="1" lang="ja-JP" altLang="en-US"/>
              <a:t>教材に用いるコンテンツについて</a:t>
            </a:r>
          </a:p>
        </p:txBody>
      </p:sp>
      <p:sp>
        <p:nvSpPr>
          <p:cNvPr id="3" name="コンテンツ プレースホルダー 2">
            <a:extLst>
              <a:ext uri="{FF2B5EF4-FFF2-40B4-BE49-F238E27FC236}">
                <a16:creationId xmlns:a16="http://schemas.microsoft.com/office/drawing/2014/main" id="{43EEB008-2974-6742-8DC4-ED443FC849C8}"/>
              </a:ext>
            </a:extLst>
          </p:cNvPr>
          <p:cNvSpPr>
            <a:spLocks noGrp="1"/>
          </p:cNvSpPr>
          <p:nvPr>
            <p:ph idx="1"/>
          </p:nvPr>
        </p:nvSpPr>
        <p:spPr/>
        <p:txBody>
          <a:bodyPr>
            <a:normAutofit/>
          </a:bodyPr>
          <a:lstStyle/>
          <a:p>
            <a:r>
              <a:rPr lang="en-US" altLang="ja-JP" dirty="0"/>
              <a:t>Google Drive</a:t>
            </a:r>
            <a:r>
              <a:rPr lang="ja-JP" altLang="en-US"/>
              <a:t>に置けるファイルならばクラスでの共有が可能</a:t>
            </a:r>
            <a:br>
              <a:rPr lang="en-US" altLang="ja-JP" dirty="0"/>
            </a:br>
            <a:r>
              <a:rPr lang="ja-JP" altLang="en-US"/>
              <a:t>テキストファイル、プログラムコードのソース、写真、パワーポイントやワードのファイル、</a:t>
            </a:r>
            <a:r>
              <a:rPr lang="en-US" altLang="ja-JP" dirty="0"/>
              <a:t>PDF</a:t>
            </a:r>
            <a:r>
              <a:rPr lang="ja-JP" altLang="en-US"/>
              <a:t>、</a:t>
            </a:r>
            <a:r>
              <a:rPr lang="en-US" altLang="ja-JP" dirty="0"/>
              <a:t>(Zoom</a:t>
            </a:r>
            <a:r>
              <a:rPr lang="ja-JP" altLang="en-US"/>
              <a:t>会議を撮影した</a:t>
            </a:r>
            <a:r>
              <a:rPr lang="en-US" altLang="ja-JP" dirty="0"/>
              <a:t>)</a:t>
            </a:r>
            <a:r>
              <a:rPr lang="ja-JP" altLang="en-US"/>
              <a:t>動画像など</a:t>
            </a:r>
            <a:endParaRPr lang="en-US" altLang="ja-JP" dirty="0"/>
          </a:p>
          <a:p>
            <a:r>
              <a:rPr lang="ja-JP" altLang="en-US"/>
              <a:t>教科書を指定している科目で、課題の指示が短文であればストリームに直接、あるいは課題の説明に書き込むことも可能</a:t>
            </a:r>
            <a:endParaRPr lang="en-US" altLang="ja-JP" dirty="0"/>
          </a:p>
          <a:p>
            <a:r>
              <a:rPr lang="ja-JP" altLang="en-US"/>
              <a:t>課題への提出ファイルは、動画で示されていたように、</a:t>
            </a:r>
            <a:r>
              <a:rPr lang="en-US" altLang="ja-JP" dirty="0"/>
              <a:t>Google Classroom</a:t>
            </a:r>
            <a:r>
              <a:rPr lang="ja-JP" altLang="en-US"/>
              <a:t>の中で表示して採点でき、マーキング、コメント付けが可能（ファイルの種類依存の機能）</a:t>
            </a:r>
            <a:endParaRPr kumimoji="1" lang="ja-JP" altLang="en-US"/>
          </a:p>
        </p:txBody>
      </p:sp>
      <p:sp>
        <p:nvSpPr>
          <p:cNvPr id="4" name="Slide Number Placeholder 3">
            <a:extLst>
              <a:ext uri="{FF2B5EF4-FFF2-40B4-BE49-F238E27FC236}">
                <a16:creationId xmlns:a16="http://schemas.microsoft.com/office/drawing/2014/main" id="{701496E2-8ADE-BE46-BDB8-6B2A38E36E6B}"/>
              </a:ext>
            </a:extLst>
          </p:cNvPr>
          <p:cNvSpPr>
            <a:spLocks noGrp="1"/>
          </p:cNvSpPr>
          <p:nvPr>
            <p:ph type="sldNum" sz="quarter" idx="12"/>
          </p:nvPr>
        </p:nvSpPr>
        <p:spPr/>
        <p:txBody>
          <a:bodyPr/>
          <a:lstStyle/>
          <a:p>
            <a:fld id="{42790962-CE9A-2A41-A43E-2C8FD03A0A4B}" type="slidenum">
              <a:rPr lang="en-JP" smtClean="0"/>
              <a:pPr/>
              <a:t>20</a:t>
            </a:fld>
            <a:endParaRPr lang="en-JP"/>
          </a:p>
        </p:txBody>
      </p:sp>
    </p:spTree>
    <p:extLst>
      <p:ext uri="{BB962C8B-B14F-4D97-AF65-F5344CB8AC3E}">
        <p14:creationId xmlns:p14="http://schemas.microsoft.com/office/powerpoint/2010/main" val="1932032321"/>
      </p:ext>
    </p:extLst>
  </p:cSld>
  <p:clrMapOvr>
    <a:masterClrMapping/>
  </p:clrMapOvr>
  <mc:AlternateContent xmlns:mc="http://schemas.openxmlformats.org/markup-compatibility/2006" xmlns:p14="http://schemas.microsoft.com/office/powerpoint/2010/main">
    <mc:Choice Requires="p14">
      <p:transition spd="slow" p14:dur="2000" advTm="17036"/>
    </mc:Choice>
    <mc:Fallback xmlns="">
      <p:transition spd="slow" advTm="1703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FEBA93-A7D3-554D-8029-79DD96E6D3AB}"/>
              </a:ext>
            </a:extLst>
          </p:cNvPr>
          <p:cNvSpPr>
            <a:spLocks noGrp="1"/>
          </p:cNvSpPr>
          <p:nvPr>
            <p:ph type="title"/>
          </p:nvPr>
        </p:nvSpPr>
        <p:spPr/>
        <p:txBody>
          <a:bodyPr/>
          <a:lstStyle/>
          <a:p>
            <a:r>
              <a:rPr lang="ja-JP" altLang="en-US"/>
              <a:t>最後に</a:t>
            </a:r>
            <a:endParaRPr kumimoji="1" lang="ja-JP" altLang="en-US"/>
          </a:p>
        </p:txBody>
      </p:sp>
      <p:sp>
        <p:nvSpPr>
          <p:cNvPr id="3" name="コンテンツ プレースホルダー 2">
            <a:extLst>
              <a:ext uri="{FF2B5EF4-FFF2-40B4-BE49-F238E27FC236}">
                <a16:creationId xmlns:a16="http://schemas.microsoft.com/office/drawing/2014/main" id="{FE741149-7773-534D-B973-DA93956CC3E6}"/>
              </a:ext>
            </a:extLst>
          </p:cNvPr>
          <p:cNvSpPr>
            <a:spLocks noGrp="1"/>
          </p:cNvSpPr>
          <p:nvPr>
            <p:ph idx="1"/>
          </p:nvPr>
        </p:nvSpPr>
        <p:spPr/>
        <p:txBody>
          <a:bodyPr>
            <a:normAutofit/>
          </a:bodyPr>
          <a:lstStyle/>
          <a:p>
            <a:r>
              <a:rPr kumimoji="1" lang="ja-JP" altLang="en-US"/>
              <a:t>アメリカの初等中等教育に見られる、個別の生徒へのフィードバックを重視</a:t>
            </a:r>
            <a:r>
              <a:rPr lang="ja-JP" altLang="en-US"/>
              <a:t>する</a:t>
            </a:r>
            <a:r>
              <a:rPr kumimoji="1" lang="ja-JP" altLang="en-US"/>
              <a:t>教育方法の、シンプルな実装を狙って</a:t>
            </a:r>
            <a:r>
              <a:rPr kumimoji="1" lang="en-US" altLang="ja-JP" dirty="0"/>
              <a:t>Google Classroom</a:t>
            </a:r>
            <a:r>
              <a:rPr kumimoji="1" lang="ja-JP" altLang="en-US"/>
              <a:t>はデザインされている</a:t>
            </a:r>
            <a:endParaRPr kumimoji="1" lang="en-US" altLang="ja-JP" dirty="0"/>
          </a:p>
          <a:p>
            <a:r>
              <a:rPr lang="ja-JP" altLang="en-US"/>
              <a:t>インタフェースがシンプルなため、生徒側の</a:t>
            </a:r>
            <a:r>
              <a:rPr lang="en-US" altLang="ja-JP" dirty="0"/>
              <a:t>UX</a:t>
            </a:r>
            <a:r>
              <a:rPr lang="ja-JP" altLang="en-US"/>
              <a:t>がぶれにくい</a:t>
            </a:r>
            <a:endParaRPr lang="en-US" altLang="ja-JP" dirty="0"/>
          </a:p>
          <a:p>
            <a:r>
              <a:rPr lang="ja-JP" altLang="en-US"/>
              <a:t>非常事態なので、無理のない使い方から始めていただくとよい</a:t>
            </a:r>
            <a:endParaRPr lang="en-US" altLang="ja-JP" dirty="0"/>
          </a:p>
          <a:p>
            <a:r>
              <a:rPr lang="en-US" altLang="ja-JP" dirty="0"/>
              <a:t>Google Classroom</a:t>
            </a:r>
            <a:r>
              <a:rPr lang="ja-JP" altLang="en-US"/>
              <a:t>は</a:t>
            </a:r>
            <a:r>
              <a:rPr lang="en-US" altLang="ja-JP" dirty="0"/>
              <a:t>Google</a:t>
            </a:r>
            <a:r>
              <a:rPr lang="ja-JP" altLang="en-US"/>
              <a:t>がホストしているサービスのため、同時アクセス数が増えた時に、一定の利がありそう</a:t>
            </a:r>
            <a:endParaRPr lang="en-US" altLang="ja-JP" dirty="0"/>
          </a:p>
          <a:p>
            <a:r>
              <a:rPr lang="ja-JP" altLang="en-JP"/>
              <a:t>もちろん</a:t>
            </a:r>
            <a:r>
              <a:rPr lang="en-US" altLang="ja-JP" dirty="0" err="1"/>
              <a:t>WebClass</a:t>
            </a:r>
            <a:r>
              <a:rPr lang="ja-JP" altLang="en-US"/>
              <a:t>も含め、使いやすいソリューションを選択して良いが、</a:t>
            </a:r>
            <a:r>
              <a:rPr lang="en-US" altLang="ja-JP" dirty="0"/>
              <a:t> LMS</a:t>
            </a:r>
            <a:r>
              <a:rPr lang="ja-JP" altLang="en-US"/>
              <a:t>は遠隔授業の実施の一助になる</a:t>
            </a:r>
            <a:endParaRPr lang="en-US" altLang="ja-JP" dirty="0"/>
          </a:p>
        </p:txBody>
      </p:sp>
      <p:sp>
        <p:nvSpPr>
          <p:cNvPr id="4" name="Slide Number Placeholder 3">
            <a:extLst>
              <a:ext uri="{FF2B5EF4-FFF2-40B4-BE49-F238E27FC236}">
                <a16:creationId xmlns:a16="http://schemas.microsoft.com/office/drawing/2014/main" id="{A43A4C9A-7886-7E43-BD18-EA9893EE8D3D}"/>
              </a:ext>
            </a:extLst>
          </p:cNvPr>
          <p:cNvSpPr>
            <a:spLocks noGrp="1"/>
          </p:cNvSpPr>
          <p:nvPr>
            <p:ph type="sldNum" sz="quarter" idx="12"/>
          </p:nvPr>
        </p:nvSpPr>
        <p:spPr/>
        <p:txBody>
          <a:bodyPr/>
          <a:lstStyle/>
          <a:p>
            <a:fld id="{42790962-CE9A-2A41-A43E-2C8FD03A0A4B}" type="slidenum">
              <a:rPr lang="en-JP" smtClean="0"/>
              <a:pPr/>
              <a:t>21</a:t>
            </a:fld>
            <a:endParaRPr lang="en-JP"/>
          </a:p>
        </p:txBody>
      </p:sp>
      <p:sp>
        <p:nvSpPr>
          <p:cNvPr id="6" name="TextBox 5">
            <a:extLst>
              <a:ext uri="{FF2B5EF4-FFF2-40B4-BE49-F238E27FC236}">
                <a16:creationId xmlns:a16="http://schemas.microsoft.com/office/drawing/2014/main" id="{54556700-000B-6244-B4B6-29BDE16DD397}"/>
              </a:ext>
            </a:extLst>
          </p:cNvPr>
          <p:cNvSpPr txBox="1"/>
          <p:nvPr/>
        </p:nvSpPr>
        <p:spPr>
          <a:xfrm>
            <a:off x="10560328" y="5694363"/>
            <a:ext cx="1415772" cy="461665"/>
          </a:xfrm>
          <a:prstGeom prst="rect">
            <a:avLst/>
          </a:prstGeom>
          <a:noFill/>
        </p:spPr>
        <p:txBody>
          <a:bodyPr wrap="none" rtlCol="0">
            <a:spAutoFit/>
          </a:bodyPr>
          <a:lstStyle/>
          <a:p>
            <a:r>
              <a:rPr kumimoji="1" lang="ja-JP" altLang="en-US" sz="2400">
                <a:solidFill>
                  <a:srgbClr val="00D300"/>
                </a:solidFill>
              </a:rPr>
              <a:t>以上です</a:t>
            </a:r>
          </a:p>
        </p:txBody>
      </p:sp>
    </p:spTree>
    <p:extLst>
      <p:ext uri="{BB962C8B-B14F-4D97-AF65-F5344CB8AC3E}">
        <p14:creationId xmlns:p14="http://schemas.microsoft.com/office/powerpoint/2010/main" val="335237628"/>
      </p:ext>
    </p:extLst>
  </p:cSld>
  <p:clrMapOvr>
    <a:masterClrMapping/>
  </p:clrMapOvr>
  <mc:AlternateContent xmlns:mc="http://schemas.openxmlformats.org/markup-compatibility/2006" xmlns:p14="http://schemas.microsoft.com/office/powerpoint/2010/main">
    <mc:Choice Requires="p14">
      <p:transition spd="slow" p14:dur="2000" advTm="46947"/>
    </mc:Choice>
    <mc:Fallback xmlns="">
      <p:transition spd="slow" advTm="4694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87C2C-86E2-A141-9788-CE17EDBC4E3B}"/>
              </a:ext>
            </a:extLst>
          </p:cNvPr>
          <p:cNvSpPr>
            <a:spLocks noGrp="1"/>
          </p:cNvSpPr>
          <p:nvPr>
            <p:ph type="title"/>
          </p:nvPr>
        </p:nvSpPr>
        <p:spPr/>
        <p:txBody>
          <a:bodyPr/>
          <a:lstStyle/>
          <a:p>
            <a:r>
              <a:rPr kumimoji="1" lang="en-US" altLang="ja-JP" dirty="0"/>
              <a:t>Google Classroom</a:t>
            </a:r>
            <a:r>
              <a:rPr kumimoji="1" lang="ja-JP" altLang="en-US"/>
              <a:t>でできること</a:t>
            </a:r>
          </a:p>
        </p:txBody>
      </p:sp>
      <p:sp>
        <p:nvSpPr>
          <p:cNvPr id="3" name="Content Placeholder 2">
            <a:extLst>
              <a:ext uri="{FF2B5EF4-FFF2-40B4-BE49-F238E27FC236}">
                <a16:creationId xmlns:a16="http://schemas.microsoft.com/office/drawing/2014/main" id="{149D734A-FDA6-4B41-A6F4-6FAF0F7C8288}"/>
              </a:ext>
            </a:extLst>
          </p:cNvPr>
          <p:cNvSpPr>
            <a:spLocks noGrp="1"/>
          </p:cNvSpPr>
          <p:nvPr>
            <p:ph idx="1"/>
          </p:nvPr>
        </p:nvSpPr>
        <p:spPr/>
        <p:txBody>
          <a:bodyPr/>
          <a:lstStyle/>
          <a:p>
            <a:pPr marL="0" indent="0">
              <a:buNone/>
            </a:pPr>
            <a:r>
              <a:rPr lang="ja-JP" altLang="en-US"/>
              <a:t>「</a:t>
            </a:r>
            <a:r>
              <a:rPr lang="ja-JP" altLang="en-US">
                <a:solidFill>
                  <a:srgbClr val="1A1AD4"/>
                </a:solidFill>
              </a:rPr>
              <a:t>課題の作成、生徒とのコミュニケーション、フィードバックの提供を１カ所で行えます</a:t>
            </a:r>
            <a:r>
              <a:rPr lang="ja-JP" altLang="en-US"/>
              <a:t>」</a:t>
            </a:r>
            <a:endParaRPr lang="en-US" altLang="ja-JP" dirty="0"/>
          </a:p>
          <a:p>
            <a:r>
              <a:rPr lang="ja-JP" altLang="en-US"/>
              <a:t>教師とクラスのコミュニケーション</a:t>
            </a:r>
            <a:endParaRPr lang="en-US" altLang="ja-JP" dirty="0"/>
          </a:p>
          <a:p>
            <a:r>
              <a:rPr kumimoji="1" lang="ja-JP" altLang="en-US"/>
              <a:t>教材の呈示</a:t>
            </a:r>
            <a:endParaRPr kumimoji="1" lang="en-US" altLang="ja-JP" dirty="0"/>
          </a:p>
          <a:p>
            <a:r>
              <a:rPr lang="ja-JP" altLang="en-US"/>
              <a:t>質疑応答</a:t>
            </a:r>
            <a:endParaRPr lang="en-US" altLang="ja-JP" dirty="0"/>
          </a:p>
          <a:p>
            <a:r>
              <a:rPr kumimoji="1" lang="ja-JP" altLang="en-US"/>
              <a:t>授業中の質問への個別の回答収集</a:t>
            </a:r>
            <a:endParaRPr kumimoji="1" lang="en-US" altLang="ja-JP" dirty="0"/>
          </a:p>
          <a:p>
            <a:r>
              <a:rPr lang="ja-JP" altLang="en-US"/>
              <a:t>課題の出題、成果物の受領、採点済み成果物の返却</a:t>
            </a:r>
            <a:endParaRPr lang="en-US" altLang="ja-JP" dirty="0"/>
          </a:p>
          <a:p>
            <a:r>
              <a:rPr lang="ja-JP" altLang="en-US"/>
              <a:t>採点</a:t>
            </a:r>
            <a:r>
              <a:rPr kumimoji="1" lang="ja-JP" altLang="en-US"/>
              <a:t>の集計と成績の評価</a:t>
            </a:r>
            <a:endParaRPr kumimoji="1" lang="en-US" altLang="ja-JP" dirty="0"/>
          </a:p>
        </p:txBody>
      </p:sp>
      <p:sp>
        <p:nvSpPr>
          <p:cNvPr id="4" name="Slide Number Placeholder 3">
            <a:extLst>
              <a:ext uri="{FF2B5EF4-FFF2-40B4-BE49-F238E27FC236}">
                <a16:creationId xmlns:a16="http://schemas.microsoft.com/office/drawing/2014/main" id="{F0176BAF-CC1A-7B4B-B976-351C9BDB7D41}"/>
              </a:ext>
            </a:extLst>
          </p:cNvPr>
          <p:cNvSpPr>
            <a:spLocks noGrp="1"/>
          </p:cNvSpPr>
          <p:nvPr>
            <p:ph type="sldNum" sz="quarter" idx="12"/>
          </p:nvPr>
        </p:nvSpPr>
        <p:spPr/>
        <p:txBody>
          <a:bodyPr/>
          <a:lstStyle/>
          <a:p>
            <a:fld id="{42790962-CE9A-2A41-A43E-2C8FD03A0A4B}" type="slidenum">
              <a:rPr lang="en-JP" smtClean="0"/>
              <a:pPr/>
              <a:t>3</a:t>
            </a:fld>
            <a:endParaRPr lang="en-JP"/>
          </a:p>
        </p:txBody>
      </p:sp>
      <p:sp>
        <p:nvSpPr>
          <p:cNvPr id="5" name="TextBox 4">
            <a:extLst>
              <a:ext uri="{FF2B5EF4-FFF2-40B4-BE49-F238E27FC236}">
                <a16:creationId xmlns:a16="http://schemas.microsoft.com/office/drawing/2014/main" id="{8E2EFE39-E51A-8844-AF2B-C6BF82375EA8}"/>
              </a:ext>
            </a:extLst>
          </p:cNvPr>
          <p:cNvSpPr txBox="1"/>
          <p:nvPr/>
        </p:nvSpPr>
        <p:spPr>
          <a:xfrm>
            <a:off x="6801607" y="2990230"/>
            <a:ext cx="5174493" cy="1384995"/>
          </a:xfrm>
          <a:prstGeom prst="rect">
            <a:avLst/>
          </a:prstGeom>
          <a:noFill/>
        </p:spPr>
        <p:txBody>
          <a:bodyPr wrap="none" rtlCol="0">
            <a:spAutoFit/>
          </a:bodyPr>
          <a:lstStyle/>
          <a:p>
            <a:pPr algn="ctr"/>
            <a:r>
              <a:rPr lang="ja-JP" altLang="en-US" sz="2800">
                <a:solidFill>
                  <a:srgbClr val="1A1AD4"/>
                </a:solidFill>
              </a:rPr>
              <a:t>シンプルな構成が長所</a:t>
            </a:r>
            <a:endParaRPr lang="en-US" altLang="ja-JP" sz="2800" dirty="0">
              <a:solidFill>
                <a:srgbClr val="1A1AD4"/>
              </a:solidFill>
            </a:endParaRPr>
          </a:p>
          <a:p>
            <a:pPr algn="ctr"/>
            <a:r>
              <a:rPr lang="ja-JP" altLang="en-US" sz="2800">
                <a:solidFill>
                  <a:srgbClr val="1A1AD4"/>
                </a:solidFill>
              </a:rPr>
              <a:t>同じことは</a:t>
            </a:r>
            <a:r>
              <a:rPr lang="en-US" altLang="ja-JP" sz="2800" dirty="0" err="1">
                <a:solidFill>
                  <a:srgbClr val="1A1AD4"/>
                </a:solidFill>
              </a:rPr>
              <a:t>WebClass</a:t>
            </a:r>
            <a:r>
              <a:rPr lang="ja-JP" altLang="en-US" sz="2800">
                <a:solidFill>
                  <a:srgbClr val="1A1AD4"/>
                </a:solidFill>
              </a:rPr>
              <a:t>でも可能で</a:t>
            </a:r>
            <a:endParaRPr lang="en-US" altLang="ja-JP" sz="2800" dirty="0">
              <a:solidFill>
                <a:srgbClr val="1A1AD4"/>
              </a:solidFill>
            </a:endParaRPr>
          </a:p>
          <a:p>
            <a:pPr algn="ctr"/>
            <a:r>
              <a:rPr kumimoji="1" lang="ja-JP" altLang="en-US" sz="2800">
                <a:solidFill>
                  <a:srgbClr val="1A1AD4"/>
                </a:solidFill>
              </a:rPr>
              <a:t>しかも柔軟</a:t>
            </a:r>
            <a:endParaRPr kumimoji="1" lang="en-US" altLang="ja-JP" sz="2800" dirty="0">
              <a:solidFill>
                <a:srgbClr val="1A1AD4"/>
              </a:solidFill>
            </a:endParaRPr>
          </a:p>
        </p:txBody>
      </p:sp>
      <p:sp>
        <p:nvSpPr>
          <p:cNvPr id="7" name="TextBox 6">
            <a:extLst>
              <a:ext uri="{FF2B5EF4-FFF2-40B4-BE49-F238E27FC236}">
                <a16:creationId xmlns:a16="http://schemas.microsoft.com/office/drawing/2014/main" id="{1B4E8EC9-0412-064A-A2DD-6E857BC80543}"/>
              </a:ext>
            </a:extLst>
          </p:cNvPr>
          <p:cNvSpPr txBox="1"/>
          <p:nvPr/>
        </p:nvSpPr>
        <p:spPr>
          <a:xfrm>
            <a:off x="5498045" y="5222856"/>
            <a:ext cx="6478055" cy="954107"/>
          </a:xfrm>
          <a:prstGeom prst="rect">
            <a:avLst/>
          </a:prstGeom>
          <a:noFill/>
        </p:spPr>
        <p:txBody>
          <a:bodyPr wrap="none" rtlCol="0">
            <a:spAutoFit/>
          </a:bodyPr>
          <a:lstStyle/>
          <a:p>
            <a:pPr algn="ctr"/>
            <a:r>
              <a:rPr lang="en-US" altLang="ja-JP" sz="2800" dirty="0">
                <a:solidFill>
                  <a:srgbClr val="1A1AD4"/>
                </a:solidFill>
              </a:rPr>
              <a:t>1</a:t>
            </a:r>
            <a:r>
              <a:rPr lang="ja-JP" altLang="en-US" sz="2800">
                <a:solidFill>
                  <a:srgbClr val="1A1AD4"/>
                </a:solidFill>
              </a:rPr>
              <a:t>年</a:t>
            </a:r>
            <a:r>
              <a:rPr lang="en-US" altLang="ja-JP" sz="2800" dirty="0">
                <a:solidFill>
                  <a:srgbClr val="1A1AD4"/>
                </a:solidFill>
              </a:rPr>
              <a:t>〜3</a:t>
            </a:r>
            <a:r>
              <a:rPr lang="ja-JP" altLang="en-US" sz="2800">
                <a:solidFill>
                  <a:srgbClr val="1A1AD4"/>
                </a:solidFill>
              </a:rPr>
              <a:t>年の約</a:t>
            </a:r>
            <a:r>
              <a:rPr lang="en-US" altLang="ja-JP" sz="2800" dirty="0">
                <a:solidFill>
                  <a:srgbClr val="1A1AD4"/>
                </a:solidFill>
              </a:rPr>
              <a:t>2</a:t>
            </a:r>
            <a:r>
              <a:rPr lang="ja-JP" altLang="en-US" sz="2800">
                <a:solidFill>
                  <a:srgbClr val="1A1AD4"/>
                </a:solidFill>
              </a:rPr>
              <a:t>千人が同時にアクセス？</a:t>
            </a:r>
            <a:br>
              <a:rPr lang="en-US" altLang="ja-JP" sz="2800" dirty="0">
                <a:solidFill>
                  <a:srgbClr val="1A1AD4"/>
                </a:solidFill>
              </a:rPr>
            </a:br>
            <a:r>
              <a:rPr lang="ja-JP" altLang="en-US" sz="2800">
                <a:solidFill>
                  <a:srgbClr val="1A1AD4"/>
                </a:solidFill>
              </a:rPr>
              <a:t>→ </a:t>
            </a:r>
            <a:r>
              <a:rPr lang="en-US" altLang="ja-JP" sz="2800" dirty="0" err="1">
                <a:solidFill>
                  <a:srgbClr val="1A1AD4"/>
                </a:solidFill>
              </a:rPr>
              <a:t>WebClass</a:t>
            </a:r>
            <a:r>
              <a:rPr lang="ja-JP" altLang="en-US" sz="2800">
                <a:solidFill>
                  <a:srgbClr val="1A1AD4"/>
                </a:solidFill>
              </a:rPr>
              <a:t>以外の選択肢として紹介</a:t>
            </a:r>
            <a:endParaRPr kumimoji="1" lang="en-US" altLang="ja-JP" sz="2800" dirty="0">
              <a:solidFill>
                <a:srgbClr val="1A1AD4"/>
              </a:solidFill>
            </a:endParaRPr>
          </a:p>
        </p:txBody>
      </p:sp>
    </p:spTree>
    <p:extLst>
      <p:ext uri="{BB962C8B-B14F-4D97-AF65-F5344CB8AC3E}">
        <p14:creationId xmlns:p14="http://schemas.microsoft.com/office/powerpoint/2010/main" val="490187623"/>
      </p:ext>
    </p:extLst>
  </p:cSld>
  <p:clrMapOvr>
    <a:masterClrMapping/>
  </p:clrMapOvr>
  <mc:AlternateContent xmlns:mc="http://schemas.openxmlformats.org/markup-compatibility/2006" xmlns:p14="http://schemas.microsoft.com/office/powerpoint/2010/main">
    <mc:Choice Requires="p14">
      <p:transition spd="slow" p14:dur="2000" advTm="51940"/>
    </mc:Choice>
    <mc:Fallback xmlns="">
      <p:transition spd="slow" advTm="5194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84EE6-796D-0A4B-BF29-C0A44D64B770}"/>
              </a:ext>
            </a:extLst>
          </p:cNvPr>
          <p:cNvSpPr>
            <a:spLocks noGrp="1"/>
          </p:cNvSpPr>
          <p:nvPr>
            <p:ph type="title"/>
          </p:nvPr>
        </p:nvSpPr>
        <p:spPr/>
        <p:txBody>
          <a:bodyPr/>
          <a:lstStyle/>
          <a:p>
            <a:r>
              <a:rPr lang="ja-JP" altLang="en-US"/>
              <a:t>このスライドに現れる用語</a:t>
            </a:r>
            <a:endParaRPr lang="en-JP" dirty="0"/>
          </a:p>
        </p:txBody>
      </p:sp>
      <p:sp>
        <p:nvSpPr>
          <p:cNvPr id="4" name="Slide Number Placeholder 3">
            <a:extLst>
              <a:ext uri="{FF2B5EF4-FFF2-40B4-BE49-F238E27FC236}">
                <a16:creationId xmlns:a16="http://schemas.microsoft.com/office/drawing/2014/main" id="{326401F9-EE6C-E942-A793-36682F6CA178}"/>
              </a:ext>
            </a:extLst>
          </p:cNvPr>
          <p:cNvSpPr>
            <a:spLocks noGrp="1"/>
          </p:cNvSpPr>
          <p:nvPr>
            <p:ph type="sldNum" sz="quarter" idx="12"/>
          </p:nvPr>
        </p:nvSpPr>
        <p:spPr/>
        <p:txBody>
          <a:bodyPr/>
          <a:lstStyle/>
          <a:p>
            <a:fld id="{42790962-CE9A-2A41-A43E-2C8FD03A0A4B}" type="slidenum">
              <a:rPr lang="en-JP" smtClean="0"/>
              <a:pPr/>
              <a:t>4</a:t>
            </a:fld>
            <a:endParaRPr lang="en-JP"/>
          </a:p>
        </p:txBody>
      </p:sp>
      <p:graphicFrame>
        <p:nvGraphicFramePr>
          <p:cNvPr id="5" name="Table 4">
            <a:extLst>
              <a:ext uri="{FF2B5EF4-FFF2-40B4-BE49-F238E27FC236}">
                <a16:creationId xmlns:a16="http://schemas.microsoft.com/office/drawing/2014/main" id="{432A0B6A-C0C4-F64F-8DD6-9C8995F023F9}"/>
              </a:ext>
            </a:extLst>
          </p:cNvPr>
          <p:cNvGraphicFramePr>
            <a:graphicFrameLocks noGrp="1"/>
          </p:cNvGraphicFramePr>
          <p:nvPr>
            <p:extLst>
              <p:ext uri="{D42A27DB-BD31-4B8C-83A1-F6EECF244321}">
                <p14:modId xmlns:p14="http://schemas.microsoft.com/office/powerpoint/2010/main" val="4108593367"/>
              </p:ext>
            </p:extLst>
          </p:nvPr>
        </p:nvGraphicFramePr>
        <p:xfrm>
          <a:off x="2351314" y="1917519"/>
          <a:ext cx="7489371" cy="4212000"/>
        </p:xfrm>
        <a:graphic>
          <a:graphicData uri="http://schemas.openxmlformats.org/drawingml/2006/table">
            <a:tbl>
              <a:tblPr/>
              <a:tblGrid>
                <a:gridCol w="2496457">
                  <a:extLst>
                    <a:ext uri="{9D8B030D-6E8A-4147-A177-3AD203B41FA5}">
                      <a16:colId xmlns:a16="http://schemas.microsoft.com/office/drawing/2014/main" val="2923904797"/>
                    </a:ext>
                  </a:extLst>
                </a:gridCol>
                <a:gridCol w="2331358">
                  <a:extLst>
                    <a:ext uri="{9D8B030D-6E8A-4147-A177-3AD203B41FA5}">
                      <a16:colId xmlns:a16="http://schemas.microsoft.com/office/drawing/2014/main" val="692802268"/>
                    </a:ext>
                  </a:extLst>
                </a:gridCol>
                <a:gridCol w="2661556">
                  <a:extLst>
                    <a:ext uri="{9D8B030D-6E8A-4147-A177-3AD203B41FA5}">
                      <a16:colId xmlns:a16="http://schemas.microsoft.com/office/drawing/2014/main" val="2031994871"/>
                    </a:ext>
                  </a:extLst>
                </a:gridCol>
              </a:tblGrid>
              <a:tr h="468000">
                <a:tc>
                  <a:txBody>
                    <a:bodyPr/>
                    <a:lstStyle/>
                    <a:p>
                      <a:pPr algn="l" fontAlgn="base"/>
                      <a:r>
                        <a:rPr lang="ja-JP" altLang="en-US" b="1">
                          <a:effectLst/>
                          <a:latin typeface="inherit"/>
                        </a:rPr>
                        <a:t>英語サイトでの用語</a:t>
                      </a: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tc>
                  <a:txBody>
                    <a:bodyPr/>
                    <a:lstStyle/>
                    <a:p>
                      <a:pPr algn="l" fontAlgn="base"/>
                      <a:r>
                        <a:rPr lang="en-US" b="1" dirty="0">
                          <a:effectLst/>
                          <a:latin typeface="inherit"/>
                        </a:rPr>
                        <a:t>Google</a:t>
                      </a:r>
                      <a:r>
                        <a:rPr lang="ja-JP" altLang="en-US" b="1">
                          <a:effectLst/>
                          <a:latin typeface="inherit"/>
                        </a:rPr>
                        <a:t>による翻訳</a:t>
                      </a: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tc>
                  <a:txBody>
                    <a:bodyPr/>
                    <a:lstStyle/>
                    <a:p>
                      <a:pPr algn="l" fontAlgn="base"/>
                      <a:r>
                        <a:rPr lang="ja-JP" altLang="en-US" b="1">
                          <a:effectLst/>
                          <a:latin typeface="inherit"/>
                        </a:rPr>
                        <a:t>別訳</a:t>
                      </a:r>
                      <a:endParaRPr lang="en-US" altLang="ja-JP" b="1" dirty="0">
                        <a:effectLst/>
                        <a:latin typeface="inherit"/>
                      </a:endParaRP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extLst>
                  <a:ext uri="{0D108BD9-81ED-4DB2-BD59-A6C34878D82A}">
                    <a16:rowId xmlns:a16="http://schemas.microsoft.com/office/drawing/2014/main" val="684708483"/>
                  </a:ext>
                </a:extLst>
              </a:tr>
              <a:tr h="468000">
                <a:tc>
                  <a:txBody>
                    <a:bodyPr/>
                    <a:lstStyle/>
                    <a:p>
                      <a:pPr algn="l" fontAlgn="base"/>
                      <a:r>
                        <a:rPr lang="en-US" b="0" dirty="0">
                          <a:solidFill>
                            <a:srgbClr val="1A1AD4"/>
                          </a:solidFill>
                          <a:effectLst/>
                          <a:latin typeface="inherit"/>
                        </a:rPr>
                        <a:t>Class</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クラス</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科目</a:t>
                      </a:r>
                      <a:r>
                        <a:rPr lang="en-US" altLang="ja-JP" b="0" dirty="0">
                          <a:effectLst/>
                          <a:latin typeface="inherit"/>
                        </a:rPr>
                        <a:t>, </a:t>
                      </a:r>
                      <a:r>
                        <a:rPr lang="ja-JP" altLang="en-US" b="0">
                          <a:effectLst/>
                          <a:latin typeface="inherit"/>
                        </a:rPr>
                        <a:t>クラス</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4007591623"/>
                  </a:ext>
                </a:extLst>
              </a:tr>
              <a:tr h="468000">
                <a:tc>
                  <a:txBody>
                    <a:bodyPr/>
                    <a:lstStyle/>
                    <a:p>
                      <a:pPr algn="l" fontAlgn="base"/>
                      <a:r>
                        <a:rPr lang="en-US" b="0">
                          <a:effectLst/>
                          <a:latin typeface="inherit"/>
                        </a:rPr>
                        <a:t>Stream</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ストリーム</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en-US" b="0" dirty="0">
                          <a:effectLst/>
                          <a:latin typeface="inherit"/>
                        </a:rPr>
                        <a:t>(</a:t>
                      </a:r>
                      <a:r>
                        <a:rPr lang="ja-JP" altLang="en-US" b="0">
                          <a:effectLst/>
                          <a:latin typeface="inherit"/>
                        </a:rPr>
                        <a:t>掲示板？教室？</a:t>
                      </a:r>
                      <a:r>
                        <a:rPr lang="en-US" b="0" dirty="0">
                          <a:effectLst/>
                          <a:latin typeface="inherit"/>
                        </a:rPr>
                        <a:t>)</a:t>
                      </a:r>
                      <a:endParaRPr lang="en-JP" b="0">
                        <a:effectLst/>
                        <a:latin typeface="inherit"/>
                      </a:endParaRP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753852603"/>
                  </a:ext>
                </a:extLst>
              </a:tr>
              <a:tr h="468000">
                <a:tc>
                  <a:txBody>
                    <a:bodyPr/>
                    <a:lstStyle/>
                    <a:p>
                      <a:pPr algn="l" fontAlgn="base"/>
                      <a:r>
                        <a:rPr lang="en-US" b="0" dirty="0">
                          <a:solidFill>
                            <a:srgbClr val="1A1AD4"/>
                          </a:solidFill>
                          <a:effectLst/>
                          <a:latin typeface="inherit"/>
                        </a:rPr>
                        <a:t>Teacher</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教師</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教員</a:t>
                      </a:r>
                      <a:r>
                        <a:rPr lang="en-US" altLang="ja-JP" b="0" dirty="0">
                          <a:effectLst/>
                          <a:latin typeface="inherit"/>
                        </a:rPr>
                        <a:t>, </a:t>
                      </a:r>
                      <a:r>
                        <a:rPr lang="ja-JP" altLang="en-US" b="0">
                          <a:effectLst/>
                          <a:latin typeface="inherit"/>
                        </a:rPr>
                        <a:t>先生</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4187627363"/>
                  </a:ext>
                </a:extLst>
              </a:tr>
              <a:tr h="468000">
                <a:tc>
                  <a:txBody>
                    <a:bodyPr/>
                    <a:lstStyle/>
                    <a:p>
                      <a:pPr algn="l" fontAlgn="base"/>
                      <a:r>
                        <a:rPr lang="en-US" b="0" dirty="0">
                          <a:solidFill>
                            <a:srgbClr val="1A1AD4"/>
                          </a:solidFill>
                          <a:effectLst/>
                          <a:latin typeface="inherit"/>
                        </a:rPr>
                        <a:t>Student</a:t>
                      </a:r>
                      <a:r>
                        <a:rPr lang="en-US" b="0" dirty="0">
                          <a:effectLst/>
                          <a:latin typeface="inherit"/>
                        </a:rPr>
                        <a:t>(s)</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生徒</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学生</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655170074"/>
                  </a:ext>
                </a:extLst>
              </a:tr>
              <a:tr h="468000">
                <a:tc>
                  <a:txBody>
                    <a:bodyPr/>
                    <a:lstStyle/>
                    <a:p>
                      <a:pPr algn="l" fontAlgn="base"/>
                      <a:r>
                        <a:rPr lang="en-US" b="0" dirty="0">
                          <a:effectLst/>
                          <a:latin typeface="inherit"/>
                        </a:rPr>
                        <a:t>Classwork</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授業</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授業</a:t>
                      </a:r>
                      <a:r>
                        <a:rPr lang="en-US" altLang="ja-JP" b="0">
                          <a:effectLst/>
                          <a:latin typeface="inherit"/>
                        </a:rPr>
                        <a:t>, </a:t>
                      </a:r>
                      <a:r>
                        <a:rPr lang="ja-JP" altLang="en-US" b="0">
                          <a:effectLst/>
                          <a:latin typeface="inherit"/>
                        </a:rPr>
                        <a:t>課題</a:t>
                      </a:r>
                      <a:r>
                        <a:rPr lang="en-US" altLang="ja-JP" b="0">
                          <a:effectLst/>
                          <a:latin typeface="inherit"/>
                        </a:rPr>
                        <a:t>, </a:t>
                      </a:r>
                      <a:r>
                        <a:rPr lang="ja-JP" altLang="en-US" b="0">
                          <a:effectLst/>
                          <a:latin typeface="inherit"/>
                        </a:rPr>
                        <a:t>講義</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2371860915"/>
                  </a:ext>
                </a:extLst>
              </a:tr>
              <a:tr h="468000">
                <a:tc>
                  <a:txBody>
                    <a:bodyPr/>
                    <a:lstStyle/>
                    <a:p>
                      <a:pPr algn="l" fontAlgn="base"/>
                      <a:r>
                        <a:rPr lang="en-US" b="0">
                          <a:effectLst/>
                          <a:latin typeface="inherit"/>
                        </a:rPr>
                        <a:t>Assignment</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課題</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宿題</a:t>
                      </a:r>
                      <a:r>
                        <a:rPr lang="en-US" altLang="ja-JP" b="0">
                          <a:effectLst/>
                          <a:latin typeface="inherit"/>
                        </a:rPr>
                        <a:t>, </a:t>
                      </a:r>
                      <a:r>
                        <a:rPr lang="ja-JP" altLang="en-US" b="0">
                          <a:effectLst/>
                          <a:latin typeface="inherit"/>
                        </a:rPr>
                        <a:t>レポート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096275520"/>
                  </a:ext>
                </a:extLst>
              </a:tr>
              <a:tr h="468000">
                <a:tc>
                  <a:txBody>
                    <a:bodyPr/>
                    <a:lstStyle/>
                    <a:p>
                      <a:pPr algn="l" fontAlgn="base"/>
                      <a:r>
                        <a:rPr lang="en-US" b="0">
                          <a:effectLst/>
                          <a:latin typeface="inherit"/>
                        </a:rPr>
                        <a:t>Quiz</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テスト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小テスト</a:t>
                      </a:r>
                      <a:r>
                        <a:rPr lang="en-US" altLang="ja-JP" b="0" dirty="0">
                          <a:effectLst/>
                          <a:latin typeface="inherit"/>
                        </a:rPr>
                        <a:t>, </a:t>
                      </a:r>
                      <a:r>
                        <a:rPr lang="ja-JP" altLang="en-US" b="0">
                          <a:effectLst/>
                          <a:latin typeface="inherit"/>
                        </a:rPr>
                        <a:t>授業内テスト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361532536"/>
                  </a:ext>
                </a:extLst>
              </a:tr>
              <a:tr h="468000">
                <a:tc>
                  <a:txBody>
                    <a:bodyPr/>
                    <a:lstStyle/>
                    <a:p>
                      <a:pPr algn="l" fontAlgn="base"/>
                      <a:r>
                        <a:rPr lang="en-US" b="0">
                          <a:effectLst/>
                          <a:latin typeface="inherit"/>
                        </a:rPr>
                        <a:t>People</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tc>
                  <a:txBody>
                    <a:bodyPr/>
                    <a:lstStyle/>
                    <a:p>
                      <a:pPr algn="l" fontAlgn="base"/>
                      <a:r>
                        <a:rPr lang="ja-JP" altLang="en-US" b="0">
                          <a:effectLst/>
                          <a:latin typeface="inherit"/>
                        </a:rPr>
                        <a:t>メンバー</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tc>
                  <a:txBody>
                    <a:bodyPr/>
                    <a:lstStyle/>
                    <a:p>
                      <a:pPr algn="l" fontAlgn="base"/>
                      <a:r>
                        <a:rPr lang="ja-JP" altLang="en-US" b="0">
                          <a:effectLst/>
                          <a:latin typeface="inherit"/>
                        </a:rPr>
                        <a:t>受講者</a:t>
                      </a:r>
                      <a:r>
                        <a:rPr lang="en-US" altLang="ja-JP" b="0" dirty="0">
                          <a:effectLst/>
                          <a:latin typeface="inherit"/>
                        </a:rPr>
                        <a:t>, </a:t>
                      </a:r>
                      <a:r>
                        <a:rPr lang="ja-JP" altLang="en-US" b="0">
                          <a:effectLst/>
                          <a:latin typeface="inherit"/>
                        </a:rPr>
                        <a:t>履修者</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extLst>
                  <a:ext uri="{0D108BD9-81ED-4DB2-BD59-A6C34878D82A}">
                    <a16:rowId xmlns:a16="http://schemas.microsoft.com/office/drawing/2014/main" val="382324323"/>
                  </a:ext>
                </a:extLst>
              </a:tr>
            </a:tbl>
          </a:graphicData>
        </a:graphic>
      </p:graphicFrame>
      <p:sp>
        <p:nvSpPr>
          <p:cNvPr id="6" name="TextBox 5">
            <a:extLst>
              <a:ext uri="{FF2B5EF4-FFF2-40B4-BE49-F238E27FC236}">
                <a16:creationId xmlns:a16="http://schemas.microsoft.com/office/drawing/2014/main" id="{21B4BAC8-09C4-E644-8059-5B5DDF32ED37}"/>
              </a:ext>
            </a:extLst>
          </p:cNvPr>
          <p:cNvSpPr txBox="1"/>
          <p:nvPr/>
        </p:nvSpPr>
        <p:spPr>
          <a:xfrm>
            <a:off x="9840685" y="2449285"/>
            <a:ext cx="2262158" cy="369332"/>
          </a:xfrm>
          <a:prstGeom prst="rect">
            <a:avLst/>
          </a:prstGeom>
          <a:noFill/>
        </p:spPr>
        <p:txBody>
          <a:bodyPr wrap="none" rtlCol="0">
            <a:spAutoFit/>
          </a:bodyPr>
          <a:lstStyle/>
          <a:p>
            <a:r>
              <a:rPr kumimoji="1" lang="ja-JP" altLang="en-US"/>
              <a:t>名簿で管理する単位</a:t>
            </a:r>
          </a:p>
        </p:txBody>
      </p:sp>
    </p:spTree>
    <p:extLst>
      <p:ext uri="{BB962C8B-B14F-4D97-AF65-F5344CB8AC3E}">
        <p14:creationId xmlns:p14="http://schemas.microsoft.com/office/powerpoint/2010/main" val="4141617870"/>
      </p:ext>
    </p:extLst>
  </p:cSld>
  <p:clrMapOvr>
    <a:masterClrMapping/>
  </p:clrMapOvr>
  <mc:AlternateContent xmlns:mc="http://schemas.openxmlformats.org/markup-compatibility/2006" xmlns:p14="http://schemas.microsoft.com/office/powerpoint/2010/main">
    <mc:Choice Requires="p14">
      <p:transition spd="slow" p14:dur="2000" advTm="30557"/>
    </mc:Choice>
    <mc:Fallback xmlns="">
      <p:transition spd="slow" advTm="3055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6241E4-3900-1344-A964-F9D3695C7599}"/>
              </a:ext>
            </a:extLst>
          </p:cNvPr>
          <p:cNvSpPr>
            <a:spLocks noGrp="1"/>
          </p:cNvSpPr>
          <p:nvPr>
            <p:ph type="title"/>
          </p:nvPr>
        </p:nvSpPr>
        <p:spPr/>
        <p:txBody>
          <a:bodyPr/>
          <a:lstStyle/>
          <a:p>
            <a:r>
              <a:rPr kumimoji="1" lang="en-US" altLang="ja-JP" dirty="0"/>
              <a:t>Google Classroom</a:t>
            </a:r>
            <a:r>
              <a:rPr kumimoji="1" lang="ja-JP" altLang="en-US"/>
              <a:t>とは</a:t>
            </a:r>
          </a:p>
        </p:txBody>
      </p:sp>
      <p:sp>
        <p:nvSpPr>
          <p:cNvPr id="5" name="テキスト ボックス 4">
            <a:extLst>
              <a:ext uri="{FF2B5EF4-FFF2-40B4-BE49-F238E27FC236}">
                <a16:creationId xmlns:a16="http://schemas.microsoft.com/office/drawing/2014/main" id="{80B22BA9-32D2-CE41-809A-E4483EF1E98A}"/>
              </a:ext>
            </a:extLst>
          </p:cNvPr>
          <p:cNvSpPr txBox="1"/>
          <p:nvPr/>
        </p:nvSpPr>
        <p:spPr>
          <a:xfrm>
            <a:off x="9101154" y="5807631"/>
            <a:ext cx="3090846" cy="369332"/>
          </a:xfrm>
          <a:prstGeom prst="rect">
            <a:avLst/>
          </a:prstGeom>
          <a:noFill/>
        </p:spPr>
        <p:txBody>
          <a:bodyPr wrap="none" rtlCol="0">
            <a:spAutoFit/>
          </a:bodyPr>
          <a:lstStyle/>
          <a:p>
            <a:r>
              <a:rPr kumimoji="1" lang="en-US" altLang="ja-JP" dirty="0"/>
              <a:t>A movie on YouTube by Google</a:t>
            </a:r>
            <a:endParaRPr kumimoji="1" lang="ja-JP" altLang="en-US"/>
          </a:p>
        </p:txBody>
      </p:sp>
      <p:sp>
        <p:nvSpPr>
          <p:cNvPr id="3" name="Slide Number Placeholder 2">
            <a:extLst>
              <a:ext uri="{FF2B5EF4-FFF2-40B4-BE49-F238E27FC236}">
                <a16:creationId xmlns:a16="http://schemas.microsoft.com/office/drawing/2014/main" id="{B1D5B5A9-92F1-524A-AB7A-50CF9D5AE28D}"/>
              </a:ext>
            </a:extLst>
          </p:cNvPr>
          <p:cNvSpPr>
            <a:spLocks noGrp="1"/>
          </p:cNvSpPr>
          <p:nvPr>
            <p:ph type="sldNum" sz="quarter" idx="12"/>
          </p:nvPr>
        </p:nvSpPr>
        <p:spPr/>
        <p:txBody>
          <a:bodyPr/>
          <a:lstStyle/>
          <a:p>
            <a:fld id="{42790962-CE9A-2A41-A43E-2C8FD03A0A4B}" type="slidenum">
              <a:rPr lang="en-JP" smtClean="0"/>
              <a:pPr/>
              <a:t>5</a:t>
            </a:fld>
            <a:endParaRPr lang="en-JP"/>
          </a:p>
        </p:txBody>
      </p:sp>
      <p:sp>
        <p:nvSpPr>
          <p:cNvPr id="7" name="Content Placeholder 6">
            <a:extLst>
              <a:ext uri="{FF2B5EF4-FFF2-40B4-BE49-F238E27FC236}">
                <a16:creationId xmlns:a16="http://schemas.microsoft.com/office/drawing/2014/main" id="{F7DE1F23-9DA6-8C44-8BFA-A270DA0F2131}"/>
              </a:ext>
            </a:extLst>
          </p:cNvPr>
          <p:cNvSpPr>
            <a:spLocks noGrp="1"/>
          </p:cNvSpPr>
          <p:nvPr>
            <p:ph idx="1"/>
          </p:nvPr>
        </p:nvSpPr>
        <p:spPr/>
        <p:txBody>
          <a:bodyPr anchor="ctr"/>
          <a:lstStyle/>
          <a:p>
            <a:pPr marL="0" indent="0" algn="ctr">
              <a:buNone/>
            </a:pPr>
            <a:r>
              <a:rPr lang="en-US" dirty="0">
                <a:hlinkClick r:id="rId3"/>
              </a:rPr>
              <a:t>https://</a:t>
            </a:r>
            <a:r>
              <a:rPr lang="en-US" dirty="0" err="1">
                <a:hlinkClick r:id="rId3"/>
              </a:rPr>
              <a:t>youtu.be</a:t>
            </a:r>
            <a:r>
              <a:rPr lang="en-US" dirty="0">
                <a:hlinkClick r:id="rId3"/>
              </a:rPr>
              <a:t>/DeOVe2YV2Io</a:t>
            </a:r>
            <a:endParaRPr lang="en-JP" dirty="0"/>
          </a:p>
        </p:txBody>
      </p:sp>
      <p:sp>
        <p:nvSpPr>
          <p:cNvPr id="4" name="TextBox 3">
            <a:extLst>
              <a:ext uri="{FF2B5EF4-FFF2-40B4-BE49-F238E27FC236}">
                <a16:creationId xmlns:a16="http://schemas.microsoft.com/office/drawing/2014/main" id="{8C3F52F9-D174-3F4B-B80B-AA1327F297C7}"/>
              </a:ext>
            </a:extLst>
          </p:cNvPr>
          <p:cNvSpPr txBox="1"/>
          <p:nvPr/>
        </p:nvSpPr>
        <p:spPr>
          <a:xfrm>
            <a:off x="4157007" y="2548646"/>
            <a:ext cx="3877985" cy="369332"/>
          </a:xfrm>
          <a:prstGeom prst="rect">
            <a:avLst/>
          </a:prstGeom>
          <a:noFill/>
        </p:spPr>
        <p:txBody>
          <a:bodyPr wrap="none" rtlCol="0">
            <a:spAutoFit/>
          </a:bodyPr>
          <a:lstStyle/>
          <a:p>
            <a:r>
              <a:rPr lang="ja-JP" altLang="en-US"/>
              <a:t>まずはこちらの動画をご覧ください</a:t>
            </a:r>
            <a:endParaRPr lang="en-JP" dirty="0"/>
          </a:p>
        </p:txBody>
      </p:sp>
    </p:spTree>
    <p:extLst>
      <p:ext uri="{BB962C8B-B14F-4D97-AF65-F5344CB8AC3E}">
        <p14:creationId xmlns:p14="http://schemas.microsoft.com/office/powerpoint/2010/main" val="1802893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16A316-8535-C641-8E7B-A4D6572C47D4}"/>
              </a:ext>
            </a:extLst>
          </p:cNvPr>
          <p:cNvSpPr>
            <a:spLocks noGrp="1"/>
          </p:cNvSpPr>
          <p:nvPr>
            <p:ph type="title"/>
          </p:nvPr>
        </p:nvSpPr>
        <p:spPr/>
        <p:txBody>
          <a:bodyPr/>
          <a:lstStyle/>
          <a:p>
            <a:r>
              <a:rPr kumimoji="1" lang="ja-JP" altLang="en-US"/>
              <a:t>前の動画の要点</a:t>
            </a:r>
          </a:p>
        </p:txBody>
      </p:sp>
      <p:sp>
        <p:nvSpPr>
          <p:cNvPr id="3" name="コンテンツ プレースホルダー 2">
            <a:extLst>
              <a:ext uri="{FF2B5EF4-FFF2-40B4-BE49-F238E27FC236}">
                <a16:creationId xmlns:a16="http://schemas.microsoft.com/office/drawing/2014/main" id="{DEDF6EAD-5C50-2548-B46D-88FCA24B3BC2}"/>
              </a:ext>
            </a:extLst>
          </p:cNvPr>
          <p:cNvSpPr>
            <a:spLocks noGrp="1"/>
          </p:cNvSpPr>
          <p:nvPr>
            <p:ph idx="1"/>
          </p:nvPr>
        </p:nvSpPr>
        <p:spPr/>
        <p:txBody>
          <a:bodyPr>
            <a:normAutofit/>
          </a:bodyPr>
          <a:lstStyle/>
          <a:p>
            <a:r>
              <a:rPr kumimoji="1" lang="en-US" altLang="ja-JP" dirty="0"/>
              <a:t>Google</a:t>
            </a:r>
            <a:r>
              <a:rPr kumimoji="1" lang="ja-JP" altLang="en-US"/>
              <a:t>によるユーザ認証を受けた学生は、６文字のコードでクラスに参加できる</a:t>
            </a:r>
            <a:endParaRPr kumimoji="1" lang="en-US" altLang="ja-JP" dirty="0"/>
          </a:p>
          <a:p>
            <a:r>
              <a:rPr lang="ja-JP" altLang="en-US"/>
              <a:t>パソコンのみでなく、スマホやタブレットからも利用できる（教員も生徒</a:t>
            </a:r>
            <a:r>
              <a:rPr lang="ja-JP" altLang="en-JP"/>
              <a:t>も</a:t>
            </a:r>
            <a:r>
              <a:rPr lang="ja-JP" altLang="en-US"/>
              <a:t>）</a:t>
            </a:r>
            <a:endParaRPr lang="en-US" altLang="ja-JP" dirty="0"/>
          </a:p>
          <a:p>
            <a:r>
              <a:rPr lang="ja-JP" altLang="en-US"/>
              <a:t>生徒</a:t>
            </a:r>
            <a:r>
              <a:rPr kumimoji="1" lang="ja-JP" altLang="en-US"/>
              <a:t>とのコミュニケーションは</a:t>
            </a:r>
            <a:r>
              <a:rPr kumimoji="1" lang="ja-JP" altLang="en-US">
                <a:solidFill>
                  <a:srgbClr val="00B050"/>
                </a:solidFill>
              </a:rPr>
              <a:t>ストリーム</a:t>
            </a:r>
            <a:r>
              <a:rPr kumimoji="1" lang="ja-JP" altLang="en-US"/>
              <a:t>に集約されている</a:t>
            </a:r>
            <a:endParaRPr kumimoji="1" lang="en-US" altLang="ja-JP" dirty="0"/>
          </a:p>
          <a:p>
            <a:r>
              <a:rPr lang="ja-JP" altLang="en-US"/>
              <a:t>教材の提供、課題の提出や評価は</a:t>
            </a:r>
            <a:r>
              <a:rPr lang="ja-JP" altLang="en-US">
                <a:solidFill>
                  <a:schemeClr val="accent5"/>
                </a:solidFill>
              </a:rPr>
              <a:t>授業</a:t>
            </a:r>
            <a:r>
              <a:rPr lang="ja-JP" altLang="en-US"/>
              <a:t>に集約されている</a:t>
            </a:r>
            <a:endParaRPr kumimoji="1" lang="en-US" altLang="ja-JP" dirty="0"/>
          </a:p>
          <a:p>
            <a:r>
              <a:rPr lang="ja-JP" altLang="en-US"/>
              <a:t>課題には関連する教材、</a:t>
            </a:r>
            <a:r>
              <a:rPr lang="en-US" altLang="ja-JP" dirty="0"/>
              <a:t>URL</a:t>
            </a:r>
            <a:r>
              <a:rPr lang="ja-JP" altLang="en-US"/>
              <a:t>、</a:t>
            </a:r>
            <a:r>
              <a:rPr lang="en-US" altLang="ja-JP" dirty="0"/>
              <a:t>YouTube</a:t>
            </a:r>
            <a:r>
              <a:rPr lang="ja-JP" altLang="en-US"/>
              <a:t>動画などを添付できる</a:t>
            </a:r>
            <a:endParaRPr lang="en-US" altLang="ja-JP" dirty="0"/>
          </a:p>
          <a:p>
            <a:r>
              <a:rPr kumimoji="1" lang="ja-JP" altLang="en-US"/>
              <a:t>提出課題の採点作業のインタフェースを単純化してある</a:t>
            </a:r>
            <a:endParaRPr kumimoji="1" lang="en-US" altLang="ja-JP" dirty="0"/>
          </a:p>
        </p:txBody>
      </p:sp>
      <p:sp>
        <p:nvSpPr>
          <p:cNvPr id="4" name="Slide Number Placeholder 3">
            <a:extLst>
              <a:ext uri="{FF2B5EF4-FFF2-40B4-BE49-F238E27FC236}">
                <a16:creationId xmlns:a16="http://schemas.microsoft.com/office/drawing/2014/main" id="{55A60276-9599-2346-8E72-0137902553D5}"/>
              </a:ext>
            </a:extLst>
          </p:cNvPr>
          <p:cNvSpPr>
            <a:spLocks noGrp="1"/>
          </p:cNvSpPr>
          <p:nvPr>
            <p:ph type="sldNum" sz="quarter" idx="12"/>
          </p:nvPr>
        </p:nvSpPr>
        <p:spPr/>
        <p:txBody>
          <a:bodyPr/>
          <a:lstStyle/>
          <a:p>
            <a:fld id="{42790962-CE9A-2A41-A43E-2C8FD03A0A4B}" type="slidenum">
              <a:rPr lang="en-JP" smtClean="0"/>
              <a:pPr/>
              <a:t>6</a:t>
            </a:fld>
            <a:endParaRPr lang="en-JP"/>
          </a:p>
        </p:txBody>
      </p:sp>
    </p:spTree>
    <p:extLst>
      <p:ext uri="{BB962C8B-B14F-4D97-AF65-F5344CB8AC3E}">
        <p14:creationId xmlns:p14="http://schemas.microsoft.com/office/powerpoint/2010/main" val="2293184556"/>
      </p:ext>
    </p:extLst>
  </p:cSld>
  <p:clrMapOvr>
    <a:masterClrMapping/>
  </p:clrMapOvr>
  <mc:AlternateContent xmlns:mc="http://schemas.openxmlformats.org/markup-compatibility/2006" xmlns:p14="http://schemas.microsoft.com/office/powerpoint/2010/main">
    <mc:Choice Requires="p14">
      <p:transition spd="slow" p14:dur="2000" advTm="47524"/>
    </mc:Choice>
    <mc:Fallback xmlns="">
      <p:transition spd="slow" advTm="4752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819EC2-EC85-3346-940C-0BB8F826662F}"/>
              </a:ext>
            </a:extLst>
          </p:cNvPr>
          <p:cNvSpPr>
            <a:spLocks noGrp="1"/>
          </p:cNvSpPr>
          <p:nvPr>
            <p:ph type="title"/>
          </p:nvPr>
        </p:nvSpPr>
        <p:spPr/>
        <p:txBody>
          <a:bodyPr/>
          <a:lstStyle/>
          <a:p>
            <a:r>
              <a:rPr lang="ja-JP" altLang="en-US"/>
              <a:t>提供する機能は４つのみ</a:t>
            </a:r>
            <a:endParaRPr kumimoji="1" lang="ja-JP" altLang="en-US"/>
          </a:p>
        </p:txBody>
      </p:sp>
      <p:pic>
        <p:nvPicPr>
          <p:cNvPr id="4" name="コンテンツ プレースホルダー 3">
            <a:extLst>
              <a:ext uri="{FF2B5EF4-FFF2-40B4-BE49-F238E27FC236}">
                <a16:creationId xmlns:a16="http://schemas.microsoft.com/office/drawing/2014/main" id="{4DCF3C73-C4C5-E643-8985-E6DDCA24432B}"/>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2725275" y="1825625"/>
            <a:ext cx="6741450" cy="4351338"/>
          </a:xfrm>
          <a:prstGeom prst="rect">
            <a:avLst/>
          </a:prstGeom>
        </p:spPr>
      </p:pic>
      <p:sp>
        <p:nvSpPr>
          <p:cNvPr id="3" name="Slide Number Placeholder 2">
            <a:extLst>
              <a:ext uri="{FF2B5EF4-FFF2-40B4-BE49-F238E27FC236}">
                <a16:creationId xmlns:a16="http://schemas.microsoft.com/office/drawing/2014/main" id="{1EF4E33C-04BE-504E-AEE8-0C92D94CA1AC}"/>
              </a:ext>
            </a:extLst>
          </p:cNvPr>
          <p:cNvSpPr>
            <a:spLocks noGrp="1"/>
          </p:cNvSpPr>
          <p:nvPr>
            <p:ph type="sldNum" sz="quarter" idx="12"/>
          </p:nvPr>
        </p:nvSpPr>
        <p:spPr/>
        <p:txBody>
          <a:bodyPr/>
          <a:lstStyle/>
          <a:p>
            <a:fld id="{42790962-CE9A-2A41-A43E-2C8FD03A0A4B}" type="slidenum">
              <a:rPr lang="en-JP" smtClean="0"/>
              <a:pPr/>
              <a:t>7</a:t>
            </a:fld>
            <a:endParaRPr lang="en-JP"/>
          </a:p>
        </p:txBody>
      </p:sp>
      <p:sp>
        <p:nvSpPr>
          <p:cNvPr id="5" name="Oval 4">
            <a:extLst>
              <a:ext uri="{FF2B5EF4-FFF2-40B4-BE49-F238E27FC236}">
                <a16:creationId xmlns:a16="http://schemas.microsoft.com/office/drawing/2014/main" id="{5B0E6B6F-8533-9C41-A56B-FCADD50F0CF8}"/>
              </a:ext>
            </a:extLst>
          </p:cNvPr>
          <p:cNvSpPr/>
          <p:nvPr/>
        </p:nvSpPr>
        <p:spPr>
          <a:xfrm>
            <a:off x="5029200" y="2420471"/>
            <a:ext cx="1963271" cy="363070"/>
          </a:xfrm>
          <a:prstGeom prst="ellipse">
            <a:avLst/>
          </a:prstGeom>
          <a:noFill/>
          <a:ln w="635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Tree>
    <p:custDataLst>
      <p:tags r:id="rId1"/>
    </p:custDataLst>
    <p:extLst>
      <p:ext uri="{BB962C8B-B14F-4D97-AF65-F5344CB8AC3E}">
        <p14:creationId xmlns:p14="http://schemas.microsoft.com/office/powerpoint/2010/main" val="1699698661"/>
      </p:ext>
    </p:extLst>
  </p:cSld>
  <p:clrMapOvr>
    <a:masterClrMapping/>
  </p:clrMapOvr>
  <mc:AlternateContent xmlns:mc="http://schemas.openxmlformats.org/markup-compatibility/2006" xmlns:p14="http://schemas.microsoft.com/office/powerpoint/2010/main">
    <mc:Choice Requires="p14">
      <p:transition spd="slow" p14:dur="2000" advTm="40667"/>
    </mc:Choice>
    <mc:Fallback xmlns="">
      <p:transition spd="slow" advTm="406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150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ストリーム</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b="1">
                <a:solidFill>
                  <a:srgbClr val="00B050"/>
                </a:solidFill>
                <a:latin typeface="Yu Gothic" panose="020B0400000000000000" pitchFamily="34" charset="-128"/>
                <a:ea typeface="Yu Gothic" panose="020B0400000000000000" pitchFamily="34" charset="-128"/>
              </a:rPr>
              <a:t>ストリーム</a:t>
            </a:r>
            <a:r>
              <a:rPr kumimoji="1" lang="ja-JP" altLang="en-US" b="1">
                <a:latin typeface="Yu Gothic" panose="020B0400000000000000" pitchFamily="34" charset="-128"/>
                <a:ea typeface="Yu Gothic" panose="020B0400000000000000" pitchFamily="34" charset="-128"/>
              </a:rPr>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rPr>
              <a:t>採点</a:t>
            </a:r>
            <a:r>
              <a:rPr lang="ja-JP" altLang="en-US"/>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8</a:t>
            </a:fld>
            <a:endParaRPr lang="en-JP"/>
          </a:p>
        </p:txBody>
      </p:sp>
      <p:pic>
        <p:nvPicPr>
          <p:cNvPr id="6" name="コンテンツ プレースホルダー 3">
            <a:extLst>
              <a:ext uri="{FF2B5EF4-FFF2-40B4-BE49-F238E27FC236}">
                <a16:creationId xmlns:a16="http://schemas.microsoft.com/office/drawing/2014/main" id="{8139C689-3D7D-204E-99B0-1909DFCF50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spTree>
    <p:extLst>
      <p:ext uri="{BB962C8B-B14F-4D97-AF65-F5344CB8AC3E}">
        <p14:creationId xmlns:p14="http://schemas.microsoft.com/office/powerpoint/2010/main" val="581943292"/>
      </p:ext>
    </p:extLst>
  </p:cSld>
  <p:clrMapOvr>
    <a:masterClrMapping/>
  </p:clrMapOvr>
  <mc:AlternateContent xmlns:mc="http://schemas.openxmlformats.org/markup-compatibility/2006" xmlns:p14="http://schemas.microsoft.com/office/powerpoint/2010/main">
    <mc:Choice Requires="p14">
      <p:transition spd="slow" p14:dur="2000" advTm="7092"/>
    </mc:Choice>
    <mc:Fallback xmlns="">
      <p:transition spd="slow" advTm="7092"/>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9</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sp>
        <p:nvSpPr>
          <p:cNvPr id="8" name="TextBox 7">
            <a:extLst>
              <a:ext uri="{FF2B5EF4-FFF2-40B4-BE49-F238E27FC236}">
                <a16:creationId xmlns:a16="http://schemas.microsoft.com/office/drawing/2014/main" id="{45896FDF-D295-4B4D-9019-7FF9C9DF1221}"/>
              </a:ext>
            </a:extLst>
          </p:cNvPr>
          <p:cNvSpPr txBox="1"/>
          <p:nvPr/>
        </p:nvSpPr>
        <p:spPr>
          <a:xfrm>
            <a:off x="9455150" y="2465614"/>
            <a:ext cx="2262158" cy="646331"/>
          </a:xfrm>
          <a:prstGeom prst="rect">
            <a:avLst/>
          </a:prstGeom>
          <a:noFill/>
        </p:spPr>
        <p:txBody>
          <a:bodyPr wrap="none" rtlCol="0">
            <a:spAutoFit/>
          </a:bodyPr>
          <a:lstStyle/>
          <a:p>
            <a:r>
              <a:rPr kumimoji="1" lang="ja-JP" altLang="en-US"/>
              <a:t>投稿先は、全員でも</a:t>
            </a:r>
            <a:endParaRPr kumimoji="1" lang="en-US" altLang="ja-JP" dirty="0"/>
          </a:p>
          <a:p>
            <a:r>
              <a:rPr kumimoji="1" lang="ja-JP" altLang="en-US"/>
              <a:t>一部の生徒でも可能</a:t>
            </a:r>
          </a:p>
        </p:txBody>
      </p:sp>
      <p:sp>
        <p:nvSpPr>
          <p:cNvPr id="9" name="TextBox 8">
            <a:extLst>
              <a:ext uri="{FF2B5EF4-FFF2-40B4-BE49-F238E27FC236}">
                <a16:creationId xmlns:a16="http://schemas.microsoft.com/office/drawing/2014/main" id="{6FF8AD16-F0D6-4640-B69B-3B82A8A25B28}"/>
              </a:ext>
            </a:extLst>
          </p:cNvPr>
          <p:cNvSpPr txBox="1"/>
          <p:nvPr/>
        </p:nvSpPr>
        <p:spPr>
          <a:xfrm>
            <a:off x="9455150" y="4919444"/>
            <a:ext cx="2262158" cy="646331"/>
          </a:xfrm>
          <a:prstGeom prst="rect">
            <a:avLst/>
          </a:prstGeom>
          <a:noFill/>
        </p:spPr>
        <p:txBody>
          <a:bodyPr wrap="none" rtlCol="0">
            <a:spAutoFit/>
          </a:bodyPr>
          <a:lstStyle/>
          <a:p>
            <a:r>
              <a:rPr kumimoji="1" lang="ja-JP" altLang="en-US"/>
              <a:t>日時指定の予約投稿</a:t>
            </a:r>
            <a:endParaRPr kumimoji="1" lang="en-US" altLang="ja-JP" dirty="0"/>
          </a:p>
          <a:p>
            <a:r>
              <a:rPr kumimoji="1" lang="ja-JP" altLang="en-US"/>
              <a:t>の機能あり</a:t>
            </a:r>
          </a:p>
        </p:txBody>
      </p:sp>
      <p:sp>
        <p:nvSpPr>
          <p:cNvPr id="10" name="TextBox 9">
            <a:extLst>
              <a:ext uri="{FF2B5EF4-FFF2-40B4-BE49-F238E27FC236}">
                <a16:creationId xmlns:a16="http://schemas.microsoft.com/office/drawing/2014/main" id="{1093EDDB-ACBC-344D-81B6-854D790AB4DD}"/>
              </a:ext>
            </a:extLst>
          </p:cNvPr>
          <p:cNvSpPr txBox="1"/>
          <p:nvPr/>
        </p:nvSpPr>
        <p:spPr>
          <a:xfrm>
            <a:off x="310243" y="5242609"/>
            <a:ext cx="2262158" cy="369332"/>
          </a:xfrm>
          <a:prstGeom prst="rect">
            <a:avLst/>
          </a:prstGeom>
          <a:noFill/>
        </p:spPr>
        <p:txBody>
          <a:bodyPr wrap="none" rtlCol="0">
            <a:spAutoFit/>
          </a:bodyPr>
          <a:lstStyle/>
          <a:p>
            <a:r>
              <a:rPr kumimoji="1" lang="ja-JP" altLang="en-US"/>
              <a:t>添付ファイルは後述</a:t>
            </a:r>
          </a:p>
        </p:txBody>
      </p:sp>
    </p:spTree>
    <p:extLst>
      <p:ext uri="{BB962C8B-B14F-4D97-AF65-F5344CB8AC3E}">
        <p14:creationId xmlns:p14="http://schemas.microsoft.com/office/powerpoint/2010/main" val="3467604311"/>
      </p:ext>
    </p:extLst>
  </p:cSld>
  <p:clrMapOvr>
    <a:masterClrMapping/>
  </p:clrMapOvr>
  <mc:AlternateContent xmlns:mc="http://schemas.openxmlformats.org/markup-compatibility/2006" xmlns:p14="http://schemas.microsoft.com/office/powerpoint/2010/main">
    <mc:Choice Requires="p14">
      <p:transition spd="slow" p14:dur="2000" advTm="3628"/>
    </mc:Choice>
    <mc:Fallback xmlns="">
      <p:transition spd="slow" advTm="362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4|6|9.1|7.3|4.6"/>
</p:tagLst>
</file>

<file path=ppt/tags/tag2.xml><?xml version="1.0" encoding="utf-8"?>
<p:tagLst xmlns:a="http://schemas.openxmlformats.org/drawingml/2006/main" xmlns:r="http://schemas.openxmlformats.org/officeDocument/2006/relationships" xmlns:p="http://schemas.openxmlformats.org/presentationml/2006/main">
  <p:tag name="TIMING" val="|44.3"/>
</p:tagLst>
</file>

<file path=ppt/tags/tag3.xml><?xml version="1.0" encoding="utf-8"?>
<p:tagLst xmlns:a="http://schemas.openxmlformats.org/drawingml/2006/main" xmlns:r="http://schemas.openxmlformats.org/officeDocument/2006/relationships" xmlns:p="http://schemas.openxmlformats.org/presentationml/2006/main">
  <p:tag name="TIMING" val="|2.7|2.4|1.7|2|1.7|1.7|1.8"/>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EC School Color 2020 (16x9)" id="{A7207A59-294D-8042-8274-D98CA16AB87D}" vid="{845ABB0A-82FD-0540-8F83-2703E20DAE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テーマ</Template>
  <TotalTime>484</TotalTime>
  <Words>2197</Words>
  <Application>Microsoft Macintosh PowerPoint</Application>
  <PresentationFormat>Widescreen</PresentationFormat>
  <Paragraphs>269</Paragraphs>
  <Slides>21</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inherit</vt:lpstr>
      <vt:lpstr>KsoTouryuN</vt:lpstr>
      <vt:lpstr>游ゴシック</vt:lpstr>
      <vt:lpstr>游ゴシック</vt:lpstr>
      <vt:lpstr>游ゴシック Light</vt:lpstr>
      <vt:lpstr>Arial</vt:lpstr>
      <vt:lpstr>Calibri</vt:lpstr>
      <vt:lpstr>Calibri Light</vt:lpstr>
      <vt:lpstr>Office テーマ</vt:lpstr>
      <vt:lpstr>PowerPoint Presentation</vt:lpstr>
      <vt:lpstr>Google ClassroomはLMSのひとつ</vt:lpstr>
      <vt:lpstr>Google Classroomでできること</vt:lpstr>
      <vt:lpstr>このスライドに現れる用語</vt:lpstr>
      <vt:lpstr>Google Classroomとは</vt:lpstr>
      <vt:lpstr>前の動画の要点</vt:lpstr>
      <vt:lpstr>提供する機能は４つのみ</vt:lpstr>
      <vt:lpstr>ストリーム</vt:lpstr>
      <vt:lpstr>ストリーム</vt:lpstr>
      <vt:lpstr>授業</vt:lpstr>
      <vt:lpstr>授業</vt:lpstr>
      <vt:lpstr>メンバー</vt:lpstr>
      <vt:lpstr>メンバー</vt:lpstr>
      <vt:lpstr>採点</vt:lpstr>
      <vt:lpstr>採点</vt:lpstr>
      <vt:lpstr>採点</vt:lpstr>
      <vt:lpstr>Classroomにおける教師のワークフロー例</vt:lpstr>
      <vt:lpstr>生徒のClassroomには３つの要素が現れる</vt:lpstr>
      <vt:lpstr>Classroomを用いた出席調査について</vt:lpstr>
      <vt:lpstr>教材に用いるコンテンツについて</vt:lpstr>
      <vt:lpstr>最後に</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Google Classroom</dc:title>
  <dc:creator>Microsoft Office User</dc:creator>
  <cp:lastModifiedBy>WY</cp:lastModifiedBy>
  <cp:revision>85</cp:revision>
  <cp:lastPrinted>2020-04-22T12:49:02Z</cp:lastPrinted>
  <dcterms:created xsi:type="dcterms:W3CDTF">2020-04-14T23:57:24Z</dcterms:created>
  <dcterms:modified xsi:type="dcterms:W3CDTF">2020-04-22T14:08:59Z</dcterms:modified>
</cp:coreProperties>
</file>